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05" r:id="rId2"/>
    <p:sldMasterId id="2147483717" r:id="rId3"/>
    <p:sldMasterId id="2147483729" r:id="rId4"/>
    <p:sldMasterId id="2147483741" r:id="rId5"/>
    <p:sldMasterId id="2147483777" r:id="rId6"/>
    <p:sldMasterId id="2147483813" r:id="rId7"/>
  </p:sldMasterIdLst>
  <p:notesMasterIdLst>
    <p:notesMasterId r:id="rId17"/>
  </p:notesMasterIdLst>
  <p:handoutMasterIdLst>
    <p:handoutMasterId r:id="rId18"/>
  </p:handoutMasterIdLst>
  <p:sldIdLst>
    <p:sldId id="392" r:id="rId8"/>
    <p:sldId id="396" r:id="rId9"/>
    <p:sldId id="414" r:id="rId10"/>
    <p:sldId id="398" r:id="rId11"/>
    <p:sldId id="413" r:id="rId12"/>
    <p:sldId id="400" r:id="rId13"/>
    <p:sldId id="418" r:id="rId14"/>
    <p:sldId id="412" r:id="rId15"/>
    <p:sldId id="415" r:id="rId16"/>
  </p:sldIdLst>
  <p:sldSz cx="9144000" cy="6858000" type="screen4x3"/>
  <p:notesSz cx="6735763" cy="9856788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CC"/>
    <a:srgbClr val="FFFF00"/>
    <a:srgbClr val="660066"/>
    <a:srgbClr val="000099"/>
    <a:srgbClr val="002B82"/>
    <a:srgbClr val="0033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737" autoAdjust="0"/>
  </p:normalViewPr>
  <p:slideViewPr>
    <p:cSldViewPr snapToGrid="0"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626" y="0"/>
            <a:ext cx="2919565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821"/>
            <a:ext cx="2919565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626" y="9361821"/>
            <a:ext cx="2919565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ED6C5954-5129-4665-A8A5-54F22FA2518F}" type="slidenum">
              <a:rPr lang="bg-BG"/>
              <a:pPr>
                <a:defRPr/>
              </a:pPr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0"/>
            <a:ext cx="2919565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1699"/>
            <a:ext cx="5389240" cy="443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821"/>
            <a:ext cx="2919565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40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61821"/>
            <a:ext cx="2919565" cy="49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8DC2273-8F70-4E1F-89A4-B6B7026341B5}" type="slidenum">
              <a:rPr lang="bg-BG"/>
              <a:pPr>
                <a:defRPr/>
              </a:pPr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68706AA-6FD6-46A7-B24E-9C3857473E5B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777B1B89-A74C-43A2-8649-1CEC2CA820C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D52EAD3D-FBC5-408C-AE5E-DB97A7E8FD66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0FFBC224-A13B-47F8-86D2-588D724106F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A7925C2-F0E2-4E7B-9DA2-9315B0D5255F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62CC03E-0096-4CC6-BAF7-90247A9AC7B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75B955D-676B-4E99-8804-D8EA833679C9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0D9556E2-482E-46AE-866F-319ED05B289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F3960FEC-917D-426A-B22A-990BE1D31AAE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7F94283-7281-4E00-8D99-448E8EC2284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7AFE9E35-39E9-444C-A56A-B46C27AC8F56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31C30E8-E58C-4A42-9A2F-7ECF2A971F1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E5254CF-FD0C-4BFB-AECA-981D5830AFB9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CC71186-0580-4CC0-A09F-D716BD017C2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71A431B-9C69-489B-A945-26DA1A32890D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C7D4CC1-B568-41A5-97C7-7579C33CB58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73814413-87E5-4FC7-920C-EF8D61E1585F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D3A72AD6-7DDC-4C2E-BEB0-C1C4EE6A2C2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363D6E9-6E6D-4076-B733-078F75AC7CED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F2C120C-751B-4FF4-8370-9CBFB95792D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1CC82D1-70E2-4343-94B7-31449AA3B3D4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30ACAC8-6FB8-4628-A931-BABE8E3347B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04E47D86-03B8-403B-9327-DFB09F7185CA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A6792D3-25F2-455C-97A2-4123E03AF13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4DDB9656-4FC2-40C0-80F2-9B353ACB82D3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5D1B473-CAE9-4F69-BB25-271A2559B75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C0CE54A-A1A2-4186-97B0-24D79D127D73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B01A8540-9400-4450-8331-89F21EDEBC3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0FC7075D-291E-4252-AC2F-814B56B1A37C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52DF7B6-CF42-42F2-BC9E-E4E47143606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02ABBBDB-3E24-4BCA-9586-EB679EF85581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AF40E93-FF03-4E81-81A4-F0C9D990534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5D07A23-94DD-4CDF-8252-A908263E355C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4993F90-6F5D-4896-A702-4CE056EAF65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B9777D90-CF71-4E40-ADEC-2E3E3D217325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806C50A-E22A-4E11-9760-AA89CC8AB89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D76B507F-CCDE-4D69-B883-8109A08843BB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0B45191C-E4B9-4A08-A135-7DF17F516EF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123C29D-389D-4612-BED0-4A541AD40982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2FA3E8E-1021-433A-8A45-9F3D787A294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952A33D-8C4A-46FE-B255-955CFF2EF7F1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39BAC7E-4A0A-4838-BB70-FD487A28B8C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434FC6D8-6F0C-40A1-A095-1F66B4938E2E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B4E5AEF-87B4-4809-9124-DC41EBB88A4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A3DAB8D-0096-4EAF-B55C-D6FA5EA6274B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FB52DA25-7122-4DC7-92DB-1560A459F85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E4E18B7-4609-4EFB-A8BF-2A525E2ABA90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03BE836-83BF-4E54-921A-3953F1C5C72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DAFDD82-D9ED-4A8D-9AB9-1F89DE62BC89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DB0791F0-0F59-44A5-A69B-050E69510C3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B4C3936-431A-46D2-A82C-388DF00FF063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C2AADEA-3377-4A8E-B385-EF4E0FBECDA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42079A07-B7C0-4A33-9198-473B75BD3FDA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F34F7B55-17FA-4880-A93C-A88D928E565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FA91B56-2930-4BAC-A942-C38BC64C8069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4E9DE66-198A-4F7B-B9C0-0C5649A5CDE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433B289B-EEBA-400B-B8C4-1B5967989EAF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791851B5-154C-41C2-BDEC-47C859903DE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CDDC944-F9B8-498A-A896-88CF5B776775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627684A-0351-43AF-B398-3C9B08EC670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B388102D-A736-49E9-B04E-A8663A26D738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D45CF1EC-6B15-4970-9A92-DA08E54A4DD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71FBDA7-95B3-4074-B0D8-02B579A0EC53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E9CA3B6-F159-4581-B410-E92437CB765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B3B2AC5B-9097-483D-B8B4-AE5367EA126A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CA3B41BB-758D-4CF3-A8D0-D9B8270470E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BBD5BE59-6E9E-42C1-8F31-A4EB974700CE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F3072E9-3A2F-410E-9F5D-F24A94465AB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07284D39-D605-44E4-937B-6B72C8E01DC9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4C43C9FA-2737-473B-949F-48CB14978A8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73076F82-D762-45D8-9FCD-8123F7D5D945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677E286-DD28-4843-AC76-522DB2391A0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A1404A0-C7AE-4149-805B-113E89F3FEE3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FD15D91-B5C5-41A6-80B9-518174803F6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AEEF994-B3B8-4089-85CA-6A0A518CE10C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F5288DA-B0BD-4E09-B973-B3F31009383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0798F05-DE3B-49D3-8FFB-AE3FC88917B8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C1C8B8A-998D-4D8C-B02B-527FF833752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42C0114-D63A-456F-A3F4-3C91501AB55A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F07A65FE-037D-4E2D-8D5C-B92BB6132E8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DDFCFCA2-B322-4776-802F-05F2C5546C56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70F3596-20DB-463C-AAAE-03E6C04AFDD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47E9CBAB-B894-431C-9492-2F53D501B670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CDC808EF-141F-4BE0-83FF-BBF0B695566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6178729-ADF0-430A-9BCC-50CB0DADC5FA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16CB3B8-A8CA-4951-A01C-B0C33DA959F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0861686D-CAA0-4D73-936D-591E39AA418C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8131004-203A-4E91-BA8A-CB40F55F579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2C51C6B-255D-463E-BD29-3FEEA312EA3E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FDE3180-2F7E-4CD5-814C-A5B318D99A7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CF93F59-AC10-4E88-BF0E-140A3991B744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C18231FD-3ED2-4ADB-B4C1-F8C66DC0047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DC8D2C13-8552-4243-B0E8-993C9F0A899F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6F898BA-D2D1-42A7-8B3A-F20FB8897A9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3E67BCA-564D-408D-BD14-44C965F7ADD1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E944421-FB5A-4940-B133-2F380775A89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ABFFD6F-625E-437E-920C-38C6619A7C42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F7FEECD-0E40-45BF-B263-02343A8EFA1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4E04DA14-7EDB-4473-8928-C7F6781117DA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4A155002-0FE1-4B18-9816-3A0AA4F3AB2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0C064A4-EF60-4CB7-A669-D3D31B7F1B50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7B3B935-C1A9-4F89-9F48-EE1816E576A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A510CE1-32E7-4F57-AAAB-23F6D506DBD3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6D123D2-82BD-4BB6-BCD5-874584B0695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7AA9A811-0AE1-47BB-BDCC-33BB3D5DA362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1F43BDC-62FE-4E2D-9BEB-B8A1C903204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F32A9CD-287D-47FA-8B56-918916868166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66627D8-78A5-43FB-98DE-F868230127D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2D220EA-334D-451A-A718-8D8F8582D1D0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151EC5F-C1B0-4A05-B8BD-B94E23AC930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B4B777E8-81ED-45DC-A27F-00AE27121EF5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DF7B215-7625-42EE-B63C-FEBEB91C9C4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1385BD9-2608-464A-878E-402640BE6056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A3AFC3D-28E4-4D6E-800C-51DB88E9E37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9C05FB3-1436-4C93-AE00-348B0E680E35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317304C-22E9-4E42-80A6-E0541F66E70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B41610E-1609-4C66-9C2C-549DAEA37B4F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C27CEFA7-3A21-4863-BA30-6C07323E031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2330A5B-56EC-401E-A8D5-B9D4A173ACDA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7573877D-B2A7-4440-940E-0D0A0720B1E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E270F81-C27F-4BC0-A574-B0177392707D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821BF01-E0CB-430F-9320-1E9382167E7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F7BD3F39-7285-4BC2-8F20-382710DBCA8C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50AB963-AF97-4A8A-9639-AEA0F936B45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F7E2E80F-94E9-47E6-BEFD-918B2F601D77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0A99158-FA71-49EC-9448-3AC354186B5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9361959-4669-4ED7-ADC7-D31E56C4CBA9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FD68944A-7423-4D3E-92F1-BA40BED6B91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7021B052-9EAD-437D-9343-B2F7F5DF0751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7903E3DD-329A-495B-8E33-3D6E2503636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F03358F9-828B-4D01-8D7D-43B5D22EDC9C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CC914F4-CB46-4C0C-870B-DF309E2581E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0FF1CEC-2ED8-4BDE-81FA-F99185447B66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DA4F7527-BE17-43A2-9B6E-D47C304907B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000C4B07-0922-46FC-A2A8-D4BAA30B754D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4FAE993-EF1F-4B14-AA15-D916E0DD37F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2C216D22-69DF-4220-A24E-A5994863C75C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ECA4E70E-987C-44F7-AB37-9A2D627074F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423697A-80B7-4875-92AD-BA709D636B3C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67B31AC-8A63-411C-AC18-729D5DD5F41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0CCD0D2-E0A2-4171-86EC-19FA0191F7F8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CDFC30E2-633D-45BC-82D5-4F2FA031AED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44FFEC80-9608-4CA9-8968-728E6BC67787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9B021CA-FC50-4C13-9702-F058F39CA1F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749E246-60D6-404A-97AA-37F31EAD2BEC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661896B-2421-4B72-8EEB-1452D154B7B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880E93DE-376A-4477-8CF3-142C594C7EE1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35066BD6-C13C-460A-BDC9-9B2C00EA787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9B841B48-809B-43F2-8568-6A093FC298DF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B680ACF-43EE-4C25-A3D6-5C24C7B0752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0DC16D6-4492-40F5-B62A-832AF78AB9E2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68B3CCB4-3C1A-4E7F-A9C9-B5A07F83B5F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56D4B856-F680-4DE9-90B5-C664AE9FD180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A6CCBCE6-3C8E-48A6-8D28-02829C80A90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Calibri"/>
              </a:defRPr>
            </a:lvl1pPr>
          </a:lstStyle>
          <a:p>
            <a:pPr>
              <a:defRPr/>
            </a:pPr>
            <a:fld id="{4830BF18-9974-4A11-9AE4-6C4EBDAE5D9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fld id="{2A47B535-DA39-4CEF-BBA8-2039FDD36A19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Calibri"/>
              </a:defRPr>
            </a:lvl1pPr>
          </a:lstStyle>
          <a:p>
            <a:pPr>
              <a:defRPr/>
            </a:pPr>
            <a:fld id="{871228EB-0663-4FB4-BC40-8C9B98895C0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fld id="{7632BFBC-ACAF-4F31-AA66-4F34A9B81EF4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Calibri"/>
              </a:defRPr>
            </a:lvl1pPr>
          </a:lstStyle>
          <a:p>
            <a:pPr>
              <a:defRPr/>
            </a:pPr>
            <a:fld id="{3B438DBC-13A2-423A-AD9A-250252CFFC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fld id="{B1FB6524-81FE-4B9D-8E79-9DD2BF7F27FA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Calibri"/>
              </a:defRPr>
            </a:lvl1pPr>
          </a:lstStyle>
          <a:p>
            <a:pPr>
              <a:defRPr/>
            </a:pPr>
            <a:fld id="{0E9E490A-C412-4339-B2D5-107B2FE4152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fld id="{2D1C91DD-8DCA-4B62-9936-07B2C1E74A1B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Calibri"/>
              </a:defRPr>
            </a:lvl1pPr>
          </a:lstStyle>
          <a:p>
            <a:pPr>
              <a:defRPr/>
            </a:pPr>
            <a:fld id="{969CDA03-25D8-470E-A2EE-07607CDC5B7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fld id="{B8A7DDFB-612B-4E11-AB16-B1804936914E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87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Calibri"/>
              </a:defRPr>
            </a:lvl1pPr>
          </a:lstStyle>
          <a:p>
            <a:pPr>
              <a:defRPr/>
            </a:pPr>
            <a:fld id="{772974A4-8B15-46AD-A32E-C2AB24ED24C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fld id="{4C8C4857-9837-43F6-8D04-082592405749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993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Calibri"/>
              </a:defRPr>
            </a:lvl1pPr>
          </a:lstStyle>
          <a:p>
            <a:pPr>
              <a:defRPr/>
            </a:pPr>
            <a:fld id="{83B00731-6D16-4153-99AD-0FA69A60EC1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DFDCB7"/>
                </a:solidFill>
                <a:latin typeface="Calibri"/>
              </a:defRPr>
            </a:lvl1pPr>
          </a:lstStyle>
          <a:p>
            <a:pPr>
              <a:defRPr/>
            </a:pPr>
            <a:fld id="{84BD6CD4-5D33-4E6E-8779-DE5A95BF6460}" type="datetimeFigureOut">
              <a:rPr lang="bg-BG"/>
              <a:pPr>
                <a:defRPr/>
              </a:pPr>
              <a:t>16.1.2014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andrius.verbyla@chambers.lt" TargetMode="External"/><Relationship Id="rId13" Type="http://schemas.openxmlformats.org/officeDocument/2006/relationships/hyperlink" Target="http://www.bicc-sandanski.org/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://www.ttgv.org.tr/" TargetMode="External"/><Relationship Id="rId7" Type="http://schemas.openxmlformats.org/officeDocument/2006/relationships/hyperlink" Target="http://www.chambers.lt/" TargetMode="External"/><Relationship Id="rId12" Type="http://schemas.openxmlformats.org/officeDocument/2006/relationships/hyperlink" Target="mailto:info@een-sachsen-anhalt.de" TargetMode="External"/><Relationship Id="rId17" Type="http://schemas.openxmlformats.org/officeDocument/2006/relationships/image" Target="../media/image15.jpeg"/><Relationship Id="rId2" Type="http://schemas.openxmlformats.org/officeDocument/2006/relationships/hyperlink" Target="mailto:info@eiv.u.se" TargetMode="Externa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m.vilys@lic.lt" TargetMode="External"/><Relationship Id="rId11" Type="http://schemas.openxmlformats.org/officeDocument/2006/relationships/hyperlink" Target="http://www.een-sachsen-anhalt.de/" TargetMode="External"/><Relationship Id="rId5" Type="http://schemas.openxmlformats.org/officeDocument/2006/relationships/hyperlink" Target="http://www.lic.lt/" TargetMode="External"/><Relationship Id="rId15" Type="http://schemas.openxmlformats.org/officeDocument/2006/relationships/image" Target="../media/image13.jpeg"/><Relationship Id="rId10" Type="http://schemas.openxmlformats.org/officeDocument/2006/relationships/hyperlink" Target="mailto:marju.naar@koda.ee" TargetMode="External"/><Relationship Id="rId4" Type="http://schemas.openxmlformats.org/officeDocument/2006/relationships/hyperlink" Target="mailto:ealkaya@ttgv.org.tr" TargetMode="External"/><Relationship Id="rId9" Type="http://schemas.openxmlformats.org/officeDocument/2006/relationships/hyperlink" Target="http://www.koda.ee/" TargetMode="External"/><Relationship Id="rId14" Type="http://schemas.openxmlformats.org/officeDocument/2006/relationships/hyperlink" Target="mailto:office@bicc-sandanski.or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5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6.xml"/><Relationship Id="rId6" Type="http://schemas.openxmlformats.org/officeDocument/2006/relationships/image" Target="../media/image5.jpeg"/><Relationship Id="rId5" Type="http://schemas.openxmlformats.org/officeDocument/2006/relationships/hyperlink" Target="mailto:OFFICE@BICC-SANDANSKI.ORG" TargetMode="External"/><Relationship Id="rId4" Type="http://schemas.openxmlformats.org/officeDocument/2006/relationships/hyperlink" Target="http://www.bicc-sandanski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hydro_eco_standart@mail.bg" TargetMode="External"/><Relationship Id="rId3" Type="http://schemas.openxmlformats.org/officeDocument/2006/relationships/image" Target="../media/image20.jpeg"/><Relationship Id="rId7" Type="http://schemas.openxmlformats.org/officeDocument/2006/relationships/hyperlink" Target="mailto:rgenov@ariri.org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7.xml"/><Relationship Id="rId6" Type="http://schemas.openxmlformats.org/officeDocument/2006/relationships/hyperlink" Target="mailto:dserdarska@ariri.org" TargetMode="External"/><Relationship Id="rId5" Type="http://schemas.openxmlformats.org/officeDocument/2006/relationships/hyperlink" Target="mailto:OFFICE@BICC-SANDANSKI.ORG" TargetMode="External"/><Relationship Id="rId4" Type="http://schemas.openxmlformats.org/officeDocument/2006/relationships/hyperlink" Target="http://www.bicc-sandanski.org/" TargetMode="External"/><Relationship Id="rId9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7.xml"/><Relationship Id="rId6" Type="http://schemas.openxmlformats.org/officeDocument/2006/relationships/image" Target="../media/image5.jpeg"/><Relationship Id="rId5" Type="http://schemas.openxmlformats.org/officeDocument/2006/relationships/hyperlink" Target="mailto:OFFICE@BICC-SANDANSKI.ORG" TargetMode="External"/><Relationship Id="rId4" Type="http://schemas.openxmlformats.org/officeDocument/2006/relationships/hyperlink" Target="http://www.bicc-sandansk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385888" y="2022475"/>
            <a:ext cx="5818187" cy="12652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dirty="0" smtClean="0"/>
              <a:t>ПРОЕКТ:</a:t>
            </a:r>
            <a:r>
              <a:rPr lang="en-US" dirty="0" smtClean="0"/>
              <a:t>BEBB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204913" y="3722688"/>
            <a:ext cx="6461125" cy="20780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2800" b="1" dirty="0" smtClean="0">
                <a:solidFill>
                  <a:srgbClr val="00B050"/>
                </a:solidFill>
                <a:latin typeface="+mj-lt"/>
              </a:rPr>
              <a:t>ПО-ДОБРА ОКОЛНА СРЕДА</a:t>
            </a:r>
            <a:endParaRPr lang="en-US" sz="2800" b="1" dirty="0" smtClean="0">
              <a:solidFill>
                <a:srgbClr val="00B050"/>
              </a:solidFill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+mj-lt"/>
              </a:rPr>
              <a:t>    </a:t>
            </a:r>
            <a:r>
              <a:rPr lang="bg-BG" sz="2800" b="1" dirty="0" smtClean="0">
                <a:solidFill>
                  <a:srgbClr val="00B050"/>
                </a:solidFill>
                <a:latin typeface="+mj-lt"/>
              </a:rPr>
              <a:t>– </a:t>
            </a:r>
            <a:endParaRPr lang="en-US" sz="2800" b="1" dirty="0" smtClean="0">
              <a:solidFill>
                <a:srgbClr val="00B050"/>
              </a:solidFill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+mj-lt"/>
              </a:rPr>
              <a:t>			</a:t>
            </a:r>
            <a:r>
              <a:rPr lang="bg-BG" sz="2800" b="1" dirty="0" smtClean="0">
                <a:solidFill>
                  <a:srgbClr val="00B050"/>
                </a:solidFill>
                <a:latin typeface="+mj-lt"/>
              </a:rPr>
              <a:t>ПО-ДОБЪР БИЗНЕС</a:t>
            </a:r>
            <a:endParaRPr lang="bg-BG" sz="2800" b="1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11366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2" cstate="print"/>
          <a:srcRect l="2974" r="4495"/>
          <a:stretch>
            <a:fillRect/>
          </a:stretch>
        </p:blipFill>
        <p:spPr bwMode="auto">
          <a:xfrm>
            <a:off x="4443413" y="195263"/>
            <a:ext cx="13239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8" name="Picture 4" descr="bicc_new_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250" y="182563"/>
            <a:ext cx="1111250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9" name="Picture 5" descr="E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0000" y="190500"/>
            <a:ext cx="11620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0" name="Picture 2" descr="logo_ce-en-rvb-h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8725" y="203200"/>
            <a:ext cx="127635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title"/>
          </p:nvPr>
        </p:nvSpPr>
        <p:spPr>
          <a:xfrm>
            <a:off x="457200" y="1400174"/>
            <a:ext cx="7620000" cy="109537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dirty="0" smtClean="0"/>
              <a:t>Цели на проекта</a:t>
            </a:r>
            <a:endParaRPr lang="bg-BG" dirty="0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idx="1"/>
          </p:nvPr>
        </p:nvSpPr>
        <p:spPr>
          <a:xfrm>
            <a:off x="468313" y="3155950"/>
            <a:ext cx="7620000" cy="23764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dirty="0" smtClean="0"/>
              <a:t> Постигане на по-добра информираност на малките и </a:t>
            </a:r>
            <a:r>
              <a:rPr lang="en-US" dirty="0" smtClean="0"/>
              <a:t>  </a:t>
            </a:r>
            <a:r>
              <a:rPr lang="bg-BG" dirty="0" smtClean="0"/>
              <a:t>средни предприятия за услугите, свързани с въвеждане на екологично ориентирано производство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bg-BG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bg-BG" dirty="0"/>
              <a:t>П</a:t>
            </a:r>
            <a:r>
              <a:rPr lang="bg-BG" dirty="0" smtClean="0"/>
              <a:t>одпомагане </a:t>
            </a:r>
            <a:r>
              <a:rPr lang="bg-BG" dirty="0"/>
              <a:t>на фирмите да трансформират предизвикателствата, свързани с опазването на околната среда в конкретни бизнес възможности</a:t>
            </a:r>
          </a:p>
        </p:txBody>
      </p:sp>
      <p:pic>
        <p:nvPicPr>
          <p:cNvPr id="115715" name="Picture 4" descr="bicc_new_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203200"/>
            <a:ext cx="10763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6" name="Picture 5" descr="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4100" y="107950"/>
            <a:ext cx="12668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7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 cstate="print"/>
          <a:srcRect l="2974" r="4495"/>
          <a:stretch>
            <a:fillRect/>
          </a:stretch>
        </p:blipFill>
        <p:spPr bwMode="auto">
          <a:xfrm>
            <a:off x="4341813" y="165100"/>
            <a:ext cx="13874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8" name="Picture 2" descr="logo_ce-en-rvb-h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8725" y="203200"/>
            <a:ext cx="127635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61988" y="1620838"/>
            <a:ext cx="7200900" cy="5969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bg-BG" sz="4200" smtClean="0"/>
              <a:t>Специфични цели</a:t>
            </a:r>
          </a:p>
        </p:txBody>
      </p:sp>
      <p:sp>
        <p:nvSpPr>
          <p:cNvPr id="116738" name="Подзаглавие 2"/>
          <p:cNvSpPr>
            <a:spLocks noGrp="1"/>
          </p:cNvSpPr>
          <p:nvPr>
            <p:ph type="subTitle" idx="1"/>
          </p:nvPr>
        </p:nvSpPr>
        <p:spPr>
          <a:xfrm>
            <a:off x="379413" y="2520950"/>
            <a:ext cx="7656512" cy="4249738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sz="2200" dirty="0" smtClean="0">
                <a:solidFill>
                  <a:schemeClr val="tx1"/>
                </a:solidFill>
              </a:rPr>
              <a:t>Да насърчи малките и средни предприятия да въведат индивидуализирани екологични решения, свързани с управление на отпадъците от тяхната дейност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sz="22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sz="2200" dirty="0" smtClean="0">
                <a:solidFill>
                  <a:schemeClr val="tx1"/>
                </a:solidFill>
              </a:rPr>
              <a:t>Да създаде условия за предоставяне на специализирани индивидуални услуги за управление на отпадъците на малки и средни предприятия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sz="22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bg-BG" sz="2200" dirty="0" smtClean="0">
                <a:solidFill>
                  <a:schemeClr val="tx1"/>
                </a:solidFill>
              </a:rPr>
              <a:t>Да допринесе за увеличаване на знанията на експертите и консултантите относно предизвикателствата, свързани с управление на отпадъците и опазване на околната среда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sz="22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bg-BG" sz="2200" dirty="0" smtClean="0">
              <a:solidFill>
                <a:schemeClr val="tx1"/>
              </a:solidFill>
            </a:endParaRPr>
          </a:p>
        </p:txBody>
      </p:sp>
      <p:pic>
        <p:nvPicPr>
          <p:cNvPr id="116739" name="Picture 4" descr="bicc_new_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563" y="93663"/>
            <a:ext cx="1184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40" name="Picture 5" descr="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9188" y="111125"/>
            <a:ext cx="12668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41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 cstate="print"/>
          <a:srcRect l="2974" r="4495"/>
          <a:stretch>
            <a:fillRect/>
          </a:stretch>
        </p:blipFill>
        <p:spPr bwMode="auto">
          <a:xfrm>
            <a:off x="4257675" y="96838"/>
            <a:ext cx="14541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42" name="Picture 2" descr="logo_ce-en-rvb-h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203200"/>
            <a:ext cx="1276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19150" y="1533526"/>
            <a:ext cx="7258050" cy="533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bg-BG" sz="3200" dirty="0" smtClean="0">
                <a:latin typeface="+mn-lt"/>
              </a:rPr>
              <a:t>ОБХВАТ НА ПРОЕКТА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19175" y="2143126"/>
            <a:ext cx="6577013" cy="4465638"/>
          </a:xfrm>
        </p:spPr>
        <p:txBody>
          <a:bodyPr>
            <a:normAutofit/>
          </a:bodyPr>
          <a:lstStyle/>
          <a:p>
            <a:pPr marL="11430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</a:rPr>
              <a:t>Международен проект</a:t>
            </a:r>
          </a:p>
          <a:p>
            <a:pPr marL="11430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bg-BG" b="1" dirty="0" smtClean="0"/>
              <a:t>Изпълнява се от 7 организации от страните:</a:t>
            </a:r>
          </a:p>
          <a:p>
            <a:pPr marL="114300" indent="0" algn="just" eaLnBrk="1" hangingPunct="1">
              <a:lnSpc>
                <a:spcPct val="90000"/>
              </a:lnSpc>
            </a:pPr>
            <a:r>
              <a:rPr lang="bg-BG" dirty="0" smtClean="0"/>
              <a:t>Щвеция</a:t>
            </a:r>
          </a:p>
          <a:p>
            <a:pPr marL="114300" indent="0" algn="just" eaLnBrk="1" hangingPunct="1">
              <a:lnSpc>
                <a:spcPct val="90000"/>
              </a:lnSpc>
            </a:pPr>
            <a:r>
              <a:rPr lang="bg-BG" dirty="0" smtClean="0"/>
              <a:t>Естония</a:t>
            </a:r>
          </a:p>
          <a:p>
            <a:pPr marL="114300" indent="0" algn="just" eaLnBrk="1" hangingPunct="1">
              <a:lnSpc>
                <a:spcPct val="90000"/>
              </a:lnSpc>
            </a:pPr>
            <a:r>
              <a:rPr lang="bg-BG" dirty="0" smtClean="0"/>
              <a:t>Германия</a:t>
            </a:r>
          </a:p>
          <a:p>
            <a:pPr marL="114300" indent="0" algn="just" eaLnBrk="1" hangingPunct="1">
              <a:lnSpc>
                <a:spcPct val="90000"/>
              </a:lnSpc>
            </a:pPr>
            <a:r>
              <a:rPr lang="bg-BG" dirty="0" smtClean="0"/>
              <a:t>Литва</a:t>
            </a:r>
          </a:p>
          <a:p>
            <a:pPr marL="114300" indent="0" algn="just" eaLnBrk="1" hangingPunct="1">
              <a:lnSpc>
                <a:spcPct val="90000"/>
              </a:lnSpc>
            </a:pPr>
            <a:r>
              <a:rPr lang="bg-BG" dirty="0" smtClean="0"/>
              <a:t>Турция</a:t>
            </a:r>
          </a:p>
          <a:p>
            <a:pPr marL="114300" indent="0" algn="just" eaLnBrk="1" hangingPunct="1">
              <a:lnSpc>
                <a:spcPct val="90000"/>
              </a:lnSpc>
            </a:pPr>
            <a:r>
              <a:rPr lang="bg-BG" dirty="0" smtClean="0"/>
              <a:t>България</a:t>
            </a:r>
          </a:p>
          <a:p>
            <a:pPr marL="114300" indent="0" algn="just" eaLnBrk="1" hangingPunct="1">
              <a:lnSpc>
                <a:spcPct val="90000"/>
              </a:lnSpc>
            </a:pPr>
            <a:endParaRPr lang="bg-BG" dirty="0" smtClean="0"/>
          </a:p>
          <a:p>
            <a:pPr marL="11430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</a:rPr>
              <a:t>ПРОДЪЛЖИТЕЛНОСТ НА ПРОЕКТА:</a:t>
            </a:r>
          </a:p>
          <a:p>
            <a:pPr marL="11430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bg-BG" sz="2000" dirty="0" smtClean="0"/>
              <a:t>ДЕКЕМВРИ 2011 – ДЕКЕМВРИ 2013</a:t>
            </a:r>
          </a:p>
        </p:txBody>
      </p:sp>
      <p:pic>
        <p:nvPicPr>
          <p:cNvPr id="117763" name="Picture 4" descr="bicc_new_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350" y="120650"/>
            <a:ext cx="115728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4" name="Picture 5" descr="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9663" y="120650"/>
            <a:ext cx="12668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5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 cstate="print"/>
          <a:srcRect l="2974" r="4495"/>
          <a:stretch>
            <a:fillRect/>
          </a:stretch>
        </p:blipFill>
        <p:spPr bwMode="auto">
          <a:xfrm>
            <a:off x="4489450" y="120650"/>
            <a:ext cx="139223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6" name="Picture 2" descr="logo_ce-en-rvb-h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03200"/>
            <a:ext cx="1276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04863" y="277813"/>
            <a:ext cx="7185025" cy="1057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2800" dirty="0" smtClean="0"/>
              <a:t>ПАРТНЬОРИ</a:t>
            </a: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4490" y="2109072"/>
            <a:ext cx="7620000" cy="4748928"/>
          </a:xfrm>
        </p:spPr>
        <p:txBody>
          <a:bodyPr numCol="2" rtlCol="0">
            <a:no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dirty="0" smtClean="0"/>
              <a:t>КООРДИНАТОР </a:t>
            </a:r>
            <a:r>
              <a:rPr lang="ru-RU" sz="1200" b="1" dirty="0"/>
              <a:t>НА </a:t>
            </a:r>
            <a:r>
              <a:rPr lang="ru-RU" sz="1200" b="1" dirty="0" smtClean="0"/>
              <a:t> КОН</a:t>
            </a:r>
            <a:r>
              <a:rPr lang="bg-BG" sz="1200" b="1" dirty="0"/>
              <a:t>С</a:t>
            </a:r>
            <a:r>
              <a:rPr lang="ru-RU" sz="1200" b="1" dirty="0" smtClean="0"/>
              <a:t>ОРЦИУМА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dirty="0" smtClean="0"/>
              <a:t>Швеция </a:t>
            </a:r>
            <a:endParaRPr lang="ru-RU" sz="1200" b="1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/>
              <a:t>Институт Европа / </a:t>
            </a:r>
            <a:r>
              <a:rPr lang="en-US" sz="1200" b="1" dirty="0"/>
              <a:t>Enterprise Europe Network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/>
              <a:t>ул. </a:t>
            </a:r>
            <a:r>
              <a:rPr lang="ru-RU" sz="1200" dirty="0" err="1"/>
              <a:t>Стора</a:t>
            </a:r>
            <a:r>
              <a:rPr lang="ru-RU" sz="1200" dirty="0"/>
              <a:t> </a:t>
            </a:r>
            <a:r>
              <a:rPr lang="ru-RU" sz="1200" dirty="0" err="1"/>
              <a:t>Гатан</a:t>
            </a:r>
            <a:r>
              <a:rPr lang="ru-RU" sz="1200" dirty="0"/>
              <a:t> №</a:t>
            </a:r>
            <a:r>
              <a:rPr lang="ru-RU" sz="1200" dirty="0" smtClean="0"/>
              <a:t>16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/>
              <a:t>SE 72212 </a:t>
            </a:r>
            <a:r>
              <a:rPr lang="ru-RU" sz="1200" dirty="0" err="1"/>
              <a:t>Вестерос</a:t>
            </a:r>
            <a:endParaRPr lang="ru-RU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/>
              <a:t>тел</a:t>
            </a:r>
            <a:r>
              <a:rPr lang="ru-RU" sz="1200" dirty="0"/>
              <a:t>: +46 21 448 0790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/>
              <a:t>е-</a:t>
            </a:r>
            <a:r>
              <a:rPr lang="ru-RU" sz="1200" dirty="0" err="1" smtClean="0"/>
              <a:t>mail</a:t>
            </a:r>
            <a:r>
              <a:rPr lang="ru-RU" sz="1200" dirty="0"/>
              <a:t>: </a:t>
            </a:r>
            <a:r>
              <a:rPr lang="ru-RU" sz="1200" dirty="0" smtClean="0">
                <a:hlinkClick r:id="rId2"/>
              </a:rPr>
              <a:t>info@eiv.u.se</a:t>
            </a:r>
            <a:endParaRPr lang="ru-RU" sz="1200" dirty="0" smtClean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/>
              <a:t>www.eiv.u.se</a:t>
            </a:r>
            <a:endParaRPr lang="en-US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dirty="0" smtClean="0"/>
              <a:t>ПАРТНЬОРИ:</a:t>
            </a:r>
            <a:endParaRPr lang="bg-BG" sz="1200" b="1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 smtClean="0"/>
              <a:t>Турция </a:t>
            </a:r>
            <a:endParaRPr lang="bg-BG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/>
              <a:t>Фондация за технологично развитие – Турция</a:t>
            </a:r>
            <a:endParaRPr lang="bg-BG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u="sng" dirty="0" smtClean="0">
                <a:hlinkClick r:id="rId3"/>
              </a:rPr>
              <a:t>www</a:t>
            </a:r>
            <a:r>
              <a:rPr lang="ru-RU" sz="1200" u="sng" dirty="0">
                <a:hlinkClick r:id="rId3"/>
              </a:rPr>
              <a:t>.</a:t>
            </a:r>
            <a:r>
              <a:rPr lang="en-US" sz="1200" u="sng" dirty="0" err="1">
                <a:hlinkClick r:id="rId3"/>
              </a:rPr>
              <a:t>ttgv</a:t>
            </a:r>
            <a:r>
              <a:rPr lang="ru-RU" sz="1200" u="sng" dirty="0">
                <a:hlinkClick r:id="rId3"/>
              </a:rPr>
              <a:t>.</a:t>
            </a:r>
            <a:r>
              <a:rPr lang="en-US" sz="1200" u="sng" dirty="0">
                <a:hlinkClick r:id="rId3"/>
              </a:rPr>
              <a:t>org</a:t>
            </a:r>
            <a:r>
              <a:rPr lang="ru-RU" sz="1200" u="sng" dirty="0">
                <a:hlinkClick r:id="rId3"/>
              </a:rPr>
              <a:t>.</a:t>
            </a:r>
            <a:r>
              <a:rPr lang="en-US" sz="1200" u="sng" dirty="0" err="1">
                <a:hlinkClick r:id="rId3"/>
              </a:rPr>
              <a:t>tr</a:t>
            </a:r>
            <a:endParaRPr lang="bg-BG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/>
              <a:t>E</a:t>
            </a:r>
            <a:r>
              <a:rPr lang="ru-RU" sz="1200" dirty="0"/>
              <a:t>-</a:t>
            </a:r>
            <a:r>
              <a:rPr lang="en-US" sz="1200" dirty="0"/>
              <a:t>mail</a:t>
            </a:r>
            <a:r>
              <a:rPr lang="ru-RU" sz="1200" dirty="0"/>
              <a:t>: </a:t>
            </a:r>
            <a:r>
              <a:rPr lang="en-US" sz="1200" u="sng" dirty="0" err="1">
                <a:hlinkClick r:id="rId4"/>
              </a:rPr>
              <a:t>ealkaya</a:t>
            </a:r>
            <a:r>
              <a:rPr lang="ru-RU" sz="1200" u="sng" dirty="0">
                <a:hlinkClick r:id="rId4"/>
              </a:rPr>
              <a:t>@</a:t>
            </a:r>
            <a:r>
              <a:rPr lang="en-US" sz="1200" u="sng" dirty="0" err="1">
                <a:hlinkClick r:id="rId4"/>
              </a:rPr>
              <a:t>ttgv</a:t>
            </a:r>
            <a:r>
              <a:rPr lang="ru-RU" sz="1200" u="sng" dirty="0">
                <a:hlinkClick r:id="rId4"/>
              </a:rPr>
              <a:t>.</a:t>
            </a:r>
            <a:r>
              <a:rPr lang="en-US" sz="1200" u="sng" dirty="0">
                <a:hlinkClick r:id="rId4"/>
              </a:rPr>
              <a:t>org</a:t>
            </a:r>
            <a:r>
              <a:rPr lang="ru-RU" sz="1200" u="sng" dirty="0">
                <a:hlinkClick r:id="rId4"/>
              </a:rPr>
              <a:t>.</a:t>
            </a:r>
            <a:r>
              <a:rPr lang="en-US" sz="1200" u="sng" dirty="0" err="1">
                <a:hlinkClick r:id="rId4"/>
              </a:rPr>
              <a:t>tr</a:t>
            </a:r>
            <a:endParaRPr lang="bg-BG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/>
              <a:t>Тел.: (+90) 312 265 02 72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/>
              <a:t> </a:t>
            </a:r>
            <a:endParaRPr lang="bg-BG" sz="1200" dirty="0" smtClean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 smtClean="0"/>
              <a:t>Литва </a:t>
            </a:r>
            <a:endParaRPr lang="bg-BG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 smtClean="0"/>
              <a:t>* Литовски </a:t>
            </a:r>
            <a:r>
              <a:rPr lang="bg-BG" sz="1200" b="1" dirty="0"/>
              <a:t>Иновационен Център</a:t>
            </a:r>
            <a:endParaRPr lang="bg-BG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u="sng" dirty="0" smtClean="0">
                <a:hlinkClick r:id="rId5"/>
              </a:rPr>
              <a:t>www</a:t>
            </a:r>
            <a:r>
              <a:rPr lang="ru-RU" sz="1200" u="sng" dirty="0">
                <a:hlinkClick r:id="rId5"/>
              </a:rPr>
              <a:t>.</a:t>
            </a:r>
            <a:r>
              <a:rPr lang="en-US" sz="1200" u="sng" dirty="0" err="1">
                <a:hlinkClick r:id="rId5"/>
              </a:rPr>
              <a:t>lic</a:t>
            </a:r>
            <a:r>
              <a:rPr lang="ru-RU" sz="1200" u="sng" dirty="0">
                <a:hlinkClick r:id="rId5"/>
              </a:rPr>
              <a:t>.</a:t>
            </a:r>
            <a:r>
              <a:rPr lang="en-US" sz="1200" u="sng" dirty="0" err="1">
                <a:hlinkClick r:id="rId5"/>
              </a:rPr>
              <a:t>lt</a:t>
            </a:r>
            <a:endParaRPr lang="bg-BG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/>
              <a:t>е</a:t>
            </a:r>
            <a:r>
              <a:rPr lang="ru-RU" sz="1200" dirty="0" smtClean="0"/>
              <a:t>-</a:t>
            </a:r>
            <a:r>
              <a:rPr lang="en-US" sz="1200" dirty="0"/>
              <a:t>mail</a:t>
            </a:r>
            <a:r>
              <a:rPr lang="ru-RU" sz="1200" b="1" dirty="0"/>
              <a:t>:</a:t>
            </a:r>
            <a:r>
              <a:rPr lang="ru-RU" sz="1200" dirty="0"/>
              <a:t> </a:t>
            </a:r>
            <a:r>
              <a:rPr lang="en-US" sz="1200" u="sng" dirty="0">
                <a:hlinkClick r:id="rId6"/>
              </a:rPr>
              <a:t>m</a:t>
            </a:r>
            <a:r>
              <a:rPr lang="ru-RU" sz="1200" u="sng" dirty="0">
                <a:hlinkClick r:id="rId6"/>
              </a:rPr>
              <a:t>.</a:t>
            </a:r>
            <a:r>
              <a:rPr lang="en-US" sz="1200" u="sng" dirty="0" err="1">
                <a:hlinkClick r:id="rId6"/>
              </a:rPr>
              <a:t>vilys</a:t>
            </a:r>
            <a:r>
              <a:rPr lang="ru-RU" sz="1200" u="sng" dirty="0">
                <a:hlinkClick r:id="rId6"/>
              </a:rPr>
              <a:t>@</a:t>
            </a:r>
            <a:r>
              <a:rPr lang="en-US" sz="1200" u="sng" dirty="0" err="1">
                <a:hlinkClick r:id="rId6"/>
              </a:rPr>
              <a:t>lic</a:t>
            </a:r>
            <a:r>
              <a:rPr lang="ru-RU" sz="1200" u="sng" dirty="0">
                <a:hlinkClick r:id="rId6"/>
              </a:rPr>
              <a:t>.</a:t>
            </a:r>
            <a:r>
              <a:rPr lang="en-US" sz="1200" u="sng" dirty="0" err="1">
                <a:hlinkClick r:id="rId6"/>
              </a:rPr>
              <a:t>lt</a:t>
            </a:r>
            <a:endParaRPr lang="bg-BG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/>
              <a:t>Тел.:  </a:t>
            </a:r>
            <a:r>
              <a:rPr lang="bg-BG" sz="1200" dirty="0"/>
              <a:t>(+370) 5 2356116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 smtClean="0"/>
              <a:t>* Камара </a:t>
            </a:r>
            <a:r>
              <a:rPr lang="bg-BG" sz="1200" b="1" dirty="0"/>
              <a:t>за търговия, индустрия и занаяти, Каунас</a:t>
            </a:r>
            <a:endParaRPr lang="bg-BG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u="sng" dirty="0" smtClean="0">
                <a:hlinkClick r:id="rId7"/>
              </a:rPr>
              <a:t>www</a:t>
            </a:r>
            <a:r>
              <a:rPr lang="ru-RU" sz="1200" u="sng" dirty="0">
                <a:hlinkClick r:id="rId7"/>
              </a:rPr>
              <a:t>.</a:t>
            </a:r>
            <a:r>
              <a:rPr lang="en-US" sz="1200" u="sng" dirty="0">
                <a:hlinkClick r:id="rId7"/>
              </a:rPr>
              <a:t>chambers</a:t>
            </a:r>
            <a:r>
              <a:rPr lang="ru-RU" sz="1200" u="sng" dirty="0">
                <a:hlinkClick r:id="rId7"/>
              </a:rPr>
              <a:t>.</a:t>
            </a:r>
            <a:r>
              <a:rPr lang="en-US" sz="1200" u="sng" dirty="0" err="1">
                <a:hlinkClick r:id="rId7"/>
              </a:rPr>
              <a:t>lt</a:t>
            </a:r>
            <a:endParaRPr lang="bg-BG" sz="1200" dirty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 smtClean="0"/>
              <a:t>е</a:t>
            </a:r>
            <a:r>
              <a:rPr lang="ru-RU" sz="1200" dirty="0" smtClean="0"/>
              <a:t>-</a:t>
            </a:r>
            <a:r>
              <a:rPr lang="en-US" sz="1200" dirty="0"/>
              <a:t>mail</a:t>
            </a:r>
            <a:r>
              <a:rPr lang="ru-RU" sz="1200" dirty="0"/>
              <a:t>: </a:t>
            </a:r>
            <a:r>
              <a:rPr lang="en-US" sz="1200" u="sng" dirty="0" err="1">
                <a:hlinkClick r:id="rId8"/>
              </a:rPr>
              <a:t>andrius</a:t>
            </a:r>
            <a:r>
              <a:rPr lang="ru-RU" sz="1200" u="sng" dirty="0">
                <a:hlinkClick r:id="rId8"/>
              </a:rPr>
              <a:t>.</a:t>
            </a:r>
            <a:r>
              <a:rPr lang="en-US" sz="1200" u="sng" dirty="0" err="1">
                <a:hlinkClick r:id="rId8"/>
              </a:rPr>
              <a:t>verbyla</a:t>
            </a:r>
            <a:r>
              <a:rPr lang="ru-RU" sz="1200" u="sng" dirty="0">
                <a:hlinkClick r:id="rId8"/>
              </a:rPr>
              <a:t>@</a:t>
            </a:r>
            <a:r>
              <a:rPr lang="en-US" sz="1200" u="sng" dirty="0">
                <a:hlinkClick r:id="rId8"/>
              </a:rPr>
              <a:t>chambers</a:t>
            </a:r>
            <a:r>
              <a:rPr lang="ru-RU" sz="1200" u="sng" dirty="0">
                <a:hlinkClick r:id="rId8"/>
              </a:rPr>
              <a:t>.</a:t>
            </a:r>
            <a:r>
              <a:rPr lang="en-US" sz="1200" u="sng" dirty="0" err="1">
                <a:hlinkClick r:id="rId8"/>
              </a:rPr>
              <a:t>lt</a:t>
            </a:r>
            <a:endParaRPr lang="bg-BG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/>
              <a:t>Тел.:  (+370) 37 20 </a:t>
            </a:r>
            <a:r>
              <a:rPr lang="bg-BG" sz="1200" dirty="0" smtClean="0"/>
              <a:t>1294</a:t>
            </a:r>
            <a:endParaRPr lang="bg-BG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/>
              <a:t> 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/>
              <a:t>Естония</a:t>
            </a:r>
            <a:endParaRPr lang="bg-BG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/>
              <a:t>Естонска камара на търговията и индустрията</a:t>
            </a:r>
            <a:endParaRPr lang="bg-BG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u="sng" dirty="0" smtClean="0">
                <a:hlinkClick r:id="rId9"/>
              </a:rPr>
              <a:t>www</a:t>
            </a:r>
            <a:r>
              <a:rPr lang="ru-RU" sz="1200" u="sng" dirty="0">
                <a:hlinkClick r:id="rId9"/>
              </a:rPr>
              <a:t>.</a:t>
            </a:r>
            <a:r>
              <a:rPr lang="en-US" sz="1200" u="sng" dirty="0" err="1">
                <a:hlinkClick r:id="rId9"/>
              </a:rPr>
              <a:t>koda</a:t>
            </a:r>
            <a:r>
              <a:rPr lang="ru-RU" sz="1200" u="sng" dirty="0">
                <a:hlinkClick r:id="rId9"/>
              </a:rPr>
              <a:t>.</a:t>
            </a:r>
            <a:r>
              <a:rPr lang="en-US" sz="1200" u="sng" dirty="0" err="1">
                <a:hlinkClick r:id="rId9"/>
              </a:rPr>
              <a:t>ee</a:t>
            </a:r>
            <a:endParaRPr lang="bg-BG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/>
              <a:t>е</a:t>
            </a:r>
            <a:r>
              <a:rPr lang="ru-RU" sz="1200" dirty="0" smtClean="0"/>
              <a:t>-</a:t>
            </a:r>
            <a:r>
              <a:rPr lang="en-US" sz="1200" dirty="0"/>
              <a:t>mail</a:t>
            </a:r>
            <a:r>
              <a:rPr lang="ru-RU" sz="1200" dirty="0"/>
              <a:t>: </a:t>
            </a:r>
            <a:r>
              <a:rPr lang="en-US" sz="1200" u="sng" dirty="0" err="1">
                <a:hlinkClick r:id="rId10"/>
              </a:rPr>
              <a:t>marju</a:t>
            </a:r>
            <a:r>
              <a:rPr lang="ru-RU" sz="1200" u="sng" dirty="0">
                <a:hlinkClick r:id="rId10"/>
              </a:rPr>
              <a:t>.</a:t>
            </a:r>
            <a:r>
              <a:rPr lang="en-US" sz="1200" u="sng" dirty="0" err="1">
                <a:hlinkClick r:id="rId10"/>
              </a:rPr>
              <a:t>naar</a:t>
            </a:r>
            <a:r>
              <a:rPr lang="ru-RU" sz="1200" u="sng" dirty="0">
                <a:hlinkClick r:id="rId10"/>
              </a:rPr>
              <a:t>@</a:t>
            </a:r>
            <a:r>
              <a:rPr lang="en-US" sz="1200" u="sng" dirty="0" err="1">
                <a:hlinkClick r:id="rId10"/>
              </a:rPr>
              <a:t>koda</a:t>
            </a:r>
            <a:r>
              <a:rPr lang="ru-RU" sz="1200" u="sng" dirty="0">
                <a:hlinkClick r:id="rId10"/>
              </a:rPr>
              <a:t>.</a:t>
            </a:r>
            <a:r>
              <a:rPr lang="en-US" sz="1200" u="sng" dirty="0" err="1">
                <a:hlinkClick r:id="rId10"/>
              </a:rPr>
              <a:t>ee</a:t>
            </a:r>
            <a:endParaRPr lang="bg-BG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/>
              <a:t>Тел.: (+372) 604 0082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/>
              <a:t> </a:t>
            </a:r>
            <a:endParaRPr lang="bg-BG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 smtClean="0"/>
              <a:t>Германия</a:t>
            </a:r>
            <a:r>
              <a:rPr lang="bg-BG" sz="1200" dirty="0" smtClean="0"/>
              <a:t> </a:t>
            </a:r>
            <a:endParaRPr lang="bg-BG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/>
              <a:t>Камара на търговията и индустрията Магдебург/ </a:t>
            </a:r>
            <a:r>
              <a:rPr lang="en-US" sz="1200" b="1" dirty="0"/>
              <a:t>Enterprise</a:t>
            </a:r>
            <a:r>
              <a:rPr lang="ru-RU" sz="1200" b="1" dirty="0"/>
              <a:t> </a:t>
            </a:r>
            <a:r>
              <a:rPr lang="de-DE" sz="1200" b="1" dirty="0" smtClean="0"/>
              <a:t>Europe </a:t>
            </a:r>
            <a:r>
              <a:rPr lang="de-DE" sz="1200" b="1" dirty="0"/>
              <a:t>Network Sachsen-Anhalt</a:t>
            </a:r>
            <a:endParaRPr lang="bg-BG" sz="1200" b="1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200" u="sng" dirty="0" smtClean="0">
                <a:hlinkClick r:id="rId11"/>
              </a:rPr>
              <a:t>www.een-sachsen-anhalt.de</a:t>
            </a:r>
            <a:endParaRPr lang="bg-BG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/>
              <a:t>е</a:t>
            </a:r>
            <a:r>
              <a:rPr lang="ru-RU" sz="1200" dirty="0" smtClean="0"/>
              <a:t>-</a:t>
            </a:r>
            <a:r>
              <a:rPr lang="en-US" sz="1200" dirty="0"/>
              <a:t>mail</a:t>
            </a:r>
            <a:r>
              <a:rPr lang="ru-RU" sz="1200" dirty="0"/>
              <a:t>: </a:t>
            </a:r>
            <a:r>
              <a:rPr lang="en-US" sz="1200" u="sng" dirty="0">
                <a:hlinkClick r:id="rId12"/>
              </a:rPr>
              <a:t>info</a:t>
            </a:r>
            <a:r>
              <a:rPr lang="ru-RU" sz="1200" u="sng" dirty="0">
                <a:hlinkClick r:id="rId12"/>
              </a:rPr>
              <a:t>@</a:t>
            </a:r>
            <a:r>
              <a:rPr lang="en-US" sz="1200" u="sng" dirty="0" err="1">
                <a:hlinkClick r:id="rId12"/>
              </a:rPr>
              <a:t>een</a:t>
            </a:r>
            <a:r>
              <a:rPr lang="ru-RU" sz="1200" u="sng" dirty="0">
                <a:hlinkClick r:id="rId12"/>
              </a:rPr>
              <a:t>-</a:t>
            </a:r>
            <a:r>
              <a:rPr lang="en-US" sz="1200" u="sng" dirty="0" err="1">
                <a:hlinkClick r:id="rId12"/>
              </a:rPr>
              <a:t>sachsen</a:t>
            </a:r>
            <a:r>
              <a:rPr lang="ru-RU" sz="1200" u="sng" dirty="0">
                <a:hlinkClick r:id="rId12"/>
              </a:rPr>
              <a:t>-</a:t>
            </a:r>
            <a:r>
              <a:rPr lang="en-US" sz="1200" u="sng" dirty="0" err="1">
                <a:hlinkClick r:id="rId12"/>
              </a:rPr>
              <a:t>anhalt</a:t>
            </a:r>
            <a:r>
              <a:rPr lang="ru-RU" sz="1200" u="sng" dirty="0">
                <a:hlinkClick r:id="rId12"/>
              </a:rPr>
              <a:t>.</a:t>
            </a:r>
            <a:r>
              <a:rPr lang="en-US" sz="1200" u="sng" dirty="0">
                <a:hlinkClick r:id="rId12"/>
              </a:rPr>
              <a:t>de</a:t>
            </a:r>
            <a:endParaRPr lang="bg-BG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/>
              <a:t>Тел.: (+49) 391 5693 340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/>
              <a:t> </a:t>
            </a:r>
            <a:endParaRPr lang="ru-RU" sz="1200" dirty="0" smtClean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dirty="0" err="1" smtClean="0"/>
              <a:t>България</a:t>
            </a:r>
            <a:r>
              <a:rPr lang="ru-RU" sz="1200" b="1" dirty="0" smtClean="0"/>
              <a:t> 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b="1" dirty="0" smtClean="0"/>
              <a:t>Бизнес информационен и консултантски център – Сандански / Е</a:t>
            </a:r>
            <a:r>
              <a:rPr lang="en-US" sz="1200" b="1" dirty="0" err="1" smtClean="0"/>
              <a:t>nterprise</a:t>
            </a:r>
            <a:r>
              <a:rPr lang="en-US" sz="1200" b="1" dirty="0" smtClean="0"/>
              <a:t> </a:t>
            </a:r>
            <a:r>
              <a:rPr lang="bg-BG" sz="1200" b="1" dirty="0" smtClean="0"/>
              <a:t>Е</a:t>
            </a:r>
            <a:r>
              <a:rPr lang="en-US" sz="1200" b="1" dirty="0" err="1" smtClean="0"/>
              <a:t>urope</a:t>
            </a:r>
            <a:r>
              <a:rPr lang="en-US" sz="1200" b="1" dirty="0" smtClean="0"/>
              <a:t> Network</a:t>
            </a:r>
            <a:r>
              <a:rPr lang="bg-BG" sz="1200" b="1" dirty="0" smtClean="0"/>
              <a:t> – център Сандански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hlinkClick r:id="rId13"/>
              </a:rPr>
              <a:t>www.bicc-sandanski.org</a:t>
            </a:r>
            <a:endParaRPr lang="bg-BG" sz="1200" dirty="0" smtClean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/>
              <a:t>e-mail</a:t>
            </a:r>
            <a:r>
              <a:rPr lang="en-US" sz="1200" dirty="0"/>
              <a:t>: </a:t>
            </a:r>
            <a:r>
              <a:rPr lang="en-US" sz="1200" dirty="0" smtClean="0">
                <a:hlinkClick r:id="rId14"/>
              </a:rPr>
              <a:t>office@bicc-sandanski.org</a:t>
            </a:r>
            <a:endParaRPr lang="bg-BG" sz="1200" dirty="0" smtClean="0"/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1200" dirty="0" smtClean="0"/>
              <a:t>тел</a:t>
            </a:r>
            <a:r>
              <a:rPr lang="bg-BG" sz="1200" dirty="0"/>
              <a:t>.: (+359) 746 30549</a:t>
            </a:r>
            <a:endParaRPr lang="en-US" sz="1200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bg-BG" sz="1200" b="1" dirty="0"/>
          </a:p>
        </p:txBody>
      </p:sp>
      <p:pic>
        <p:nvPicPr>
          <p:cNvPr id="114691" name="Picture 4" descr="bicc_new_logo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1850" y="277813"/>
            <a:ext cx="989013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2" name="Picture 5" descr="EEN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66988" y="219075"/>
            <a:ext cx="11176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3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17" cstate="print"/>
          <a:srcRect l="2974" r="4495"/>
          <a:stretch>
            <a:fillRect/>
          </a:stretch>
        </p:blipFill>
        <p:spPr bwMode="auto">
          <a:xfrm>
            <a:off x="4451350" y="228600"/>
            <a:ext cx="1208088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4" name="Picture 2" descr="logo_ce-en-rvb-hr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308725" y="203200"/>
            <a:ext cx="127635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5763" y="1276350"/>
            <a:ext cx="7620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dirty="0" smtClean="0"/>
              <a:t>Целеви сектори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750" y="2959100"/>
            <a:ext cx="7620000" cy="3052763"/>
          </a:xfrm>
        </p:spPr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dirty="0"/>
              <a:t>Проектът </a:t>
            </a:r>
            <a:r>
              <a:rPr lang="bg-BG" dirty="0" smtClean="0"/>
              <a:t>е фокусиран върху </a:t>
            </a:r>
            <a:r>
              <a:rPr lang="bg-BG" dirty="0"/>
              <a:t>три основни сектора и </a:t>
            </a:r>
            <a:r>
              <a:rPr lang="bg-BG" dirty="0" smtClean="0"/>
              <a:t>тяхното </a:t>
            </a:r>
            <a:r>
              <a:rPr lang="bg-BG" dirty="0"/>
              <a:t>въздействие върху околната среда.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bg-BG" sz="2400" b="1" dirty="0" smtClean="0"/>
              <a:t>Строителство и производство на строителни </a:t>
            </a:r>
            <a:r>
              <a:rPr lang="en-US" sz="2400" b="1" dirty="0" smtClean="0"/>
              <a:t> </a:t>
            </a:r>
            <a:r>
              <a:rPr lang="bg-BG" sz="2400" b="1" dirty="0" smtClean="0"/>
              <a:t>материали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bg-BG" sz="2400" b="1" dirty="0" smtClean="0"/>
              <a:t> </a:t>
            </a:r>
            <a:r>
              <a:rPr lang="bg-BG" sz="2400" b="1" dirty="0"/>
              <a:t>Управление на отпадъците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bg-BG" sz="2400" b="1" dirty="0" smtClean="0"/>
              <a:t> </a:t>
            </a:r>
            <a:r>
              <a:rPr lang="bg-BG" sz="2400" b="1" dirty="0"/>
              <a:t>Хранителна промишленост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bg-BG" dirty="0"/>
          </a:p>
        </p:txBody>
      </p:sp>
      <p:pic>
        <p:nvPicPr>
          <p:cNvPr id="118787" name="Picture 4" descr="bicc_new_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282575"/>
            <a:ext cx="1087437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88" name="Picture 5" descr="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2363" y="276225"/>
            <a:ext cx="1096962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89" name="Picture 2" descr="\\VIOLINA\My Documents\Velichka\Ани\BEBB\BEBB_logos\BEBB logo.jpg"/>
          <p:cNvPicPr>
            <a:picLocks noChangeAspect="1" noChangeArrowheads="1"/>
          </p:cNvPicPr>
          <p:nvPr/>
        </p:nvPicPr>
        <p:blipFill>
          <a:blip r:embed="rId4" cstate="print"/>
          <a:srcRect l="2974" r="4495"/>
          <a:stretch>
            <a:fillRect/>
          </a:stretch>
        </p:blipFill>
        <p:spPr bwMode="auto">
          <a:xfrm>
            <a:off x="4443413" y="198438"/>
            <a:ext cx="1360487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90" name="Picture 2" descr="logo_ce-en-rvb-h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04000" y="282575"/>
            <a:ext cx="1109663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Подзаглавие 2"/>
          <p:cNvSpPr>
            <a:spLocks noGrp="1"/>
          </p:cNvSpPr>
          <p:nvPr>
            <p:ph type="subTitle" idx="1"/>
          </p:nvPr>
        </p:nvSpPr>
        <p:spPr>
          <a:xfrm>
            <a:off x="947738" y="1438275"/>
            <a:ext cx="6462712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bg-BG" sz="3200" b="1" dirty="0" smtClean="0">
                <a:solidFill>
                  <a:schemeClr val="accent6">
                    <a:lumMod val="50000"/>
                  </a:schemeClr>
                </a:solidFill>
              </a:rPr>
              <a:t>ДЕЙНОСТИ</a:t>
            </a:r>
          </a:p>
          <a:p>
            <a:pPr algn="just" eaLnBrk="1" hangingPunct="1"/>
            <a:endParaRPr lang="bg-BG" dirty="0" smtClean="0">
              <a:solidFill>
                <a:schemeClr val="tx1"/>
              </a:solidFill>
            </a:endParaRPr>
          </a:p>
          <a:p>
            <a:pPr algn="just" eaLnBrk="1" hangingPunct="1"/>
            <a:endParaRPr lang="bg-BG" dirty="0" smtClean="0">
              <a:solidFill>
                <a:schemeClr val="tx1"/>
              </a:solidFill>
            </a:endParaRPr>
          </a:p>
        </p:txBody>
      </p:sp>
      <p:pic>
        <p:nvPicPr>
          <p:cNvPr id="122882" name="Картина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76" y="225425"/>
            <a:ext cx="10096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3" name="Картина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311150"/>
            <a:ext cx="1016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лавие 2"/>
          <p:cNvSpPr txBox="1">
            <a:spLocks/>
          </p:cNvSpPr>
          <p:nvPr/>
        </p:nvSpPr>
        <p:spPr>
          <a:xfrm>
            <a:off x="966788" y="6019800"/>
            <a:ext cx="6462712" cy="5715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 ИНФОРМАЦИОНЕН И КОНСУЛТАНТСКИ ЦЕНТЪР – САНДАНСКИ</a:t>
            </a:r>
          </a:p>
          <a:p>
            <a:pPr algn="ctr">
              <a:defRPr/>
            </a:pP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EUROPE NETWORK</a:t>
            </a:r>
            <a:r>
              <a:rPr lang="bg-BG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център Сандански</a:t>
            </a: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web: </a:t>
            </a: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www.bicc-sandanski.org</a:t>
            </a: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office@bicc-sandanski.org</a:t>
            </a: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bg-BG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тел.: (+359) 746 30549</a:t>
            </a: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Заглавие 1"/>
          <p:cNvSpPr>
            <a:spLocks noGrp="1"/>
          </p:cNvSpPr>
          <p:nvPr>
            <p:ph type="ctrTitle"/>
          </p:nvPr>
        </p:nvSpPr>
        <p:spPr>
          <a:xfrm>
            <a:off x="406399" y="2247899"/>
            <a:ext cx="7585075" cy="356235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1. ИНФОРМИРАНЕ НА МСП ЗА ВЪЗМОЖНОСТИТЕ ЗА  ТРАНСФОРМИРАНЕ  НА ТЯХНАТА  ДЕЙНОСТ  СВЪРЗАНА С УПРАВЛЕНИЕ НА ОТПАДЪЦИТЕ В КОНКРЕТНИ  НОВИ БИЗНЕС ВЪЗМОЖНОСТИ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 -  </a:t>
            </a:r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провеждане на 3 семинара за МСП от  целевите сектори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600" b="1" dirty="0" smtClean="0">
                <a:solidFill>
                  <a:schemeClr val="tx1"/>
                </a:solidFill>
                <a:latin typeface="+mn-lt"/>
              </a:rPr>
              <a:t>                    </a:t>
            </a:r>
            <a:br>
              <a:rPr lang="bg-BG" sz="16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600" b="1" dirty="0" smtClean="0">
                <a:solidFill>
                  <a:schemeClr val="tx1"/>
                </a:solidFill>
                <a:latin typeface="+mn-lt"/>
              </a:rPr>
              <a:t>                                       </a:t>
            </a:r>
            <a:r>
              <a:rPr lang="bg-BG" sz="1600" dirty="0" smtClean="0">
                <a:solidFill>
                  <a:schemeClr val="tx1"/>
                </a:solidFill>
              </a:rPr>
              <a:t/>
            </a:r>
            <a:br>
              <a:rPr lang="bg-BG" sz="1600" dirty="0" smtClean="0">
                <a:solidFill>
                  <a:schemeClr val="tx1"/>
                </a:solidFill>
              </a:rPr>
            </a:br>
            <a:r>
              <a:rPr lang="bg-BG" sz="1800" dirty="0" smtClean="0">
                <a:solidFill>
                  <a:srgbClr val="2F2B20"/>
                </a:solidFill>
                <a:latin typeface="Calibri"/>
              </a:rPr>
              <a:t> </a:t>
            </a:r>
            <a:r>
              <a:rPr lang="bg-BG" sz="1800" b="1" dirty="0" smtClean="0">
                <a:solidFill>
                  <a:srgbClr val="2F2B20"/>
                </a:solidFill>
                <a:latin typeface="Calibri"/>
              </a:rPr>
              <a:t>2</a:t>
            </a:r>
            <a:r>
              <a:rPr lang="bg-BG" sz="1800" dirty="0" smtClean="0">
                <a:solidFill>
                  <a:srgbClr val="2F2B20"/>
                </a:solidFill>
                <a:latin typeface="Calibri"/>
              </a:rPr>
              <a:t>. </a:t>
            </a:r>
            <a:r>
              <a:rPr lang="bg-BG" sz="1800" b="1" dirty="0" smtClean="0">
                <a:solidFill>
                  <a:srgbClr val="2F2B20"/>
                </a:solidFill>
                <a:latin typeface="+mn-lt"/>
              </a:rPr>
              <a:t>ПРЕДОСТАВЯНЕ НА СПЕЦИАЛИЗИРАНИ КОНСУЛТАНТСКИ УСЛУГИ НА  МАЛКИ И СРЕДНИ ПРЕДПРИЯТИЯ , С ЦЕЛ ВЪВЕЖДАНЕ НА ЕКОЛОГИЧНИ РЕШЕНИЯ  ЗА УПРАВЛЕНИЕ НА ОТПАДЪЦИТЕ ОТ ТЯХНАТА ДЕЙНОСТ </a:t>
            </a:r>
            <a:r>
              <a:rPr lang="bg-BG" sz="1800" b="1" dirty="0" smtClean="0">
                <a:solidFill>
                  <a:srgbClr val="2F2B20"/>
                </a:solidFill>
                <a:latin typeface="+mn-lt"/>
              </a:rPr>
              <a:t> </a:t>
            </a:r>
            <a:r>
              <a:rPr lang="bg-BG" sz="1600" b="1" dirty="0" smtClean="0">
                <a:solidFill>
                  <a:srgbClr val="2F2B20"/>
                </a:solidFill>
                <a:latin typeface="Calibri"/>
              </a:rPr>
              <a:t/>
            </a:r>
            <a:br>
              <a:rPr lang="bg-BG" sz="1600" b="1" dirty="0" smtClean="0">
                <a:solidFill>
                  <a:srgbClr val="2F2B20"/>
                </a:solidFill>
                <a:latin typeface="Calibri"/>
              </a:rPr>
            </a:br>
            <a:r>
              <a:rPr lang="bg-BG" sz="1600" b="1" dirty="0" smtClean="0">
                <a:solidFill>
                  <a:srgbClr val="2F2B20"/>
                </a:solidFill>
                <a:latin typeface="Calibri"/>
              </a:rPr>
              <a:t/>
            </a:r>
            <a:br>
              <a:rPr lang="bg-BG" sz="1600" b="1" dirty="0" smtClean="0">
                <a:solidFill>
                  <a:srgbClr val="2F2B20"/>
                </a:solidFill>
                <a:latin typeface="Calibri"/>
              </a:rPr>
            </a:br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18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3.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ПРОВЕЖДАНЕ НА МЕЖДУНАРОДНО СЪБИТИЕ ЗА СЪЗДАВАНЕ НА БИЗНЕС КОНТАКТИ МЕЖДУ ФИРМИТЕ , ВЗЕЛИ УЧАСТИЕ В ДЕЙНОСТИТЕ НА ПРОЕКТА, С НАМЕРЕНИЕ ДА РАЗВИВАТ ДЕЙНОСТТА СИ НА МЕЖДУНАРОДНО НИВО 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( </a:t>
            </a:r>
            <a:r>
              <a:rPr lang="bg-BG" sz="1600" b="1" dirty="0" smtClean="0">
                <a:solidFill>
                  <a:schemeClr val="tx1"/>
                </a:solidFill>
                <a:latin typeface="+mn-lt"/>
              </a:rPr>
              <a:t>ОКТОМВРИ – ДЕКЕМВРИ 2013г.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)</a:t>
            </a:r>
            <a:br>
              <a:rPr lang="en-US" sz="1800" b="1" dirty="0" smtClean="0">
                <a:solidFill>
                  <a:schemeClr val="tx1"/>
                </a:solidFill>
                <a:latin typeface="+mn-lt"/>
              </a:rPr>
            </a:br>
            <a:endParaRPr lang="bg-BG" sz="1800" b="1" dirty="0">
              <a:latin typeface="+mn-lt"/>
            </a:endParaRPr>
          </a:p>
        </p:txBody>
      </p:sp>
      <p:pic>
        <p:nvPicPr>
          <p:cNvPr id="122886" name="Picture 3" descr="logo_ce-en-rvb-h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19500" y="311150"/>
            <a:ext cx="10731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Подзаглавие 2"/>
          <p:cNvSpPr>
            <a:spLocks noGrp="1"/>
          </p:cNvSpPr>
          <p:nvPr>
            <p:ph type="subTitle" idx="1"/>
          </p:nvPr>
        </p:nvSpPr>
        <p:spPr>
          <a:xfrm>
            <a:off x="947738" y="1228726"/>
            <a:ext cx="6462712" cy="647700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bg-BG" b="1" dirty="0" smtClean="0">
                <a:solidFill>
                  <a:schemeClr val="accent6">
                    <a:lumMod val="50000"/>
                  </a:schemeClr>
                </a:solidFill>
              </a:rPr>
              <a:t>ЕКСПЕРТИ, КОИТО ПРЕДЛАГАТ В КОНСУЛТАНТСКИ УСЛУГИ В РАМКИТЕ НА ПРОЕКТА</a:t>
            </a:r>
          </a:p>
          <a:p>
            <a:pPr algn="just" eaLnBrk="1" hangingPunct="1"/>
            <a:endParaRPr lang="bg-BG" dirty="0" smtClean="0">
              <a:solidFill>
                <a:schemeClr val="tx1"/>
              </a:solidFill>
            </a:endParaRPr>
          </a:p>
          <a:p>
            <a:pPr algn="just" eaLnBrk="1" hangingPunct="1"/>
            <a:endParaRPr lang="bg-BG" dirty="0" smtClean="0">
              <a:solidFill>
                <a:schemeClr val="tx1"/>
              </a:solidFill>
            </a:endParaRPr>
          </a:p>
        </p:txBody>
      </p:sp>
      <p:pic>
        <p:nvPicPr>
          <p:cNvPr id="122882" name="Картина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76" y="225425"/>
            <a:ext cx="10096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3" name="Картина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311150"/>
            <a:ext cx="1016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лавие 2"/>
          <p:cNvSpPr txBox="1">
            <a:spLocks/>
          </p:cNvSpPr>
          <p:nvPr/>
        </p:nvSpPr>
        <p:spPr>
          <a:xfrm>
            <a:off x="966788" y="6019800"/>
            <a:ext cx="6462712" cy="5715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 ИНФОРМАЦИОНЕН И КОНСУЛТАНТСКИ ЦЕНТЪР – САНДАНСКИ</a:t>
            </a:r>
          </a:p>
          <a:p>
            <a:pPr algn="ctr">
              <a:defRPr/>
            </a:pP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EUROPE NETWORK</a:t>
            </a:r>
            <a:r>
              <a:rPr lang="bg-BG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център Сандански</a:t>
            </a: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web: </a:t>
            </a: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www.bicc-sandanski.org</a:t>
            </a: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office@bicc-sandanski.org</a:t>
            </a: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bg-BG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тел.: (+359) 746 30549</a:t>
            </a: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Заглавие 1"/>
          <p:cNvSpPr>
            <a:spLocks noGrp="1"/>
          </p:cNvSpPr>
          <p:nvPr>
            <p:ph type="ctrTitle"/>
          </p:nvPr>
        </p:nvSpPr>
        <p:spPr>
          <a:xfrm>
            <a:off x="425449" y="1905000"/>
            <a:ext cx="7585075" cy="4133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+mn-lt"/>
              </a:rPr>
            </a:br>
            <a:r>
              <a:rPr lang="bg-BG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+mn-lt"/>
              </a:rPr>
            </a:br>
            <a:r>
              <a:rPr lang="bg-BG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bg-BG" sz="1300" dirty="0" smtClean="0">
                <a:solidFill>
                  <a:schemeClr val="tx1"/>
                </a:solidFill>
                <a:latin typeface="+mn-lt"/>
              </a:rPr>
              <a:t>ДЕСИСЛАВА СЕРДАРСКА:  </a:t>
            </a:r>
            <a:r>
              <a:rPr lang="en-US" sz="1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300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УПРАВЛЕНИЕ НА ОТПАДЪЦИТЕ НА МЕСТНО И РЕГИОНАЛНО НИВО</a:t>
            </a:r>
            <a:br>
              <a:rPr lang="bg-BG" sz="13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тел:   0885 296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030; 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</a:rPr>
              <a:t> e-mail: 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  <a:hlinkClick r:id="rId6"/>
              </a:rPr>
              <a:t>dserdarska@ariri.org</a:t>
            </a: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; </a:t>
            </a:r>
            <a:br>
              <a:rPr lang="bg-BG" sz="13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dirty="0" smtClean="0">
                <a:solidFill>
                  <a:schemeClr val="tx1"/>
                </a:solidFill>
                <a:latin typeface="+mn-lt"/>
              </a:rPr>
              <a:t>АГЕНЦИЯ ЗА РЕГИОНАЛНО РАЗВИТИЕ - КЪРДЖАЛИ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3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1300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dirty="0" smtClean="0">
                <a:solidFill>
                  <a:schemeClr val="tx1"/>
                </a:solidFill>
                <a:latin typeface="+mn-lt"/>
              </a:rPr>
              <a:t>РУМЕН ГЕНОВ : </a:t>
            </a: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3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УПРАВЛЕНИЕ НА ОТПАДЪЦИТЕ В СЕКТОР СТРОИТЕЛСТВО</a:t>
            </a:r>
            <a:br>
              <a:rPr lang="bg-BG" sz="13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тел: 0888 772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550 ; 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</a:rPr>
              <a:t> e-mail: 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  <a:hlinkClick r:id="rId7"/>
              </a:rPr>
              <a:t>rgenov@ariri.org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3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b="1" dirty="0" smtClean="0">
                <a:solidFill>
                  <a:srgbClr val="2F2B20"/>
                </a:solidFill>
                <a:latin typeface="+mn-lt"/>
              </a:rPr>
              <a:t> </a:t>
            </a:r>
            <a:r>
              <a:rPr lang="bg-BG" sz="1300" dirty="0" smtClean="0">
                <a:solidFill>
                  <a:srgbClr val="2F2B20"/>
                </a:solidFill>
                <a:latin typeface="+mn-lt"/>
              </a:rPr>
              <a:t>АГЕНЦИЯ ЗА РЕГИОНАЛНО РАЗВИТИЕ - КЪРДЖАЛИ </a:t>
            </a:r>
            <a:r>
              <a:rPr lang="bg-BG" sz="1300" b="1" dirty="0" smtClean="0">
                <a:solidFill>
                  <a:srgbClr val="2F2B20"/>
                </a:solidFill>
                <a:latin typeface="+mn-lt"/>
              </a:rPr>
              <a:t/>
            </a:r>
            <a:br>
              <a:rPr lang="bg-BG" sz="1300" b="1" dirty="0" smtClean="0">
                <a:solidFill>
                  <a:srgbClr val="2F2B20"/>
                </a:solidFill>
                <a:latin typeface="+mn-lt"/>
              </a:rPr>
            </a:b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13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dirty="0" smtClean="0">
                <a:solidFill>
                  <a:schemeClr val="tx1"/>
                </a:solidFill>
                <a:latin typeface="+mn-lt"/>
              </a:rPr>
              <a:t>ЕВГЕНИ ТЕРЗИЕВ : </a:t>
            </a: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3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УПРАВЛЕНИЕ НА ОТПАДЪЦИТЕ В СЕКТОР </a:t>
            </a:r>
            <a:r>
              <a:rPr lang="bg-BG" sz="1300" b="1" dirty="0" smtClean="0">
                <a:solidFill>
                  <a:srgbClr val="2F2B20"/>
                </a:solidFill>
                <a:latin typeface="+mn-lt"/>
              </a:rPr>
              <a:t>СТРОИТЕЛСТВО  </a:t>
            </a:r>
            <a:r>
              <a:rPr lang="en-US" sz="1300" b="1" dirty="0" smtClean="0">
                <a:solidFill>
                  <a:srgbClr val="2F2B20"/>
                </a:solidFill>
                <a:latin typeface="+mn-lt"/>
              </a:rPr>
              <a:t/>
            </a:r>
            <a:br>
              <a:rPr lang="en-US" sz="1300" b="1" dirty="0" smtClean="0">
                <a:solidFill>
                  <a:srgbClr val="2F2B20"/>
                </a:solidFill>
                <a:latin typeface="+mn-lt"/>
              </a:rPr>
            </a:br>
            <a:r>
              <a:rPr lang="bg-BG" sz="1300" b="1" dirty="0" smtClean="0">
                <a:solidFill>
                  <a:srgbClr val="2F2B20"/>
                </a:solidFill>
                <a:latin typeface="+mn-lt"/>
              </a:rPr>
              <a:t> УПРАВЛЕНИЕ НА ОТПАДЪЦИТЕ НА МЕСТНО И РЕГИОНАЛНО НИВО </a:t>
            </a: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13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>тел: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</a:rPr>
              <a:t> 0886 330 300 ;   e-mail: </a:t>
            </a:r>
            <a:r>
              <a:rPr lang="en-US" sz="1300" b="1" dirty="0" smtClean="0">
                <a:solidFill>
                  <a:schemeClr val="tx1"/>
                </a:solidFill>
                <a:latin typeface="+mn-lt"/>
                <a:hlinkClick r:id="rId8"/>
              </a:rPr>
              <a:t>hydro_eco_standart@mail.bg</a:t>
            </a:r>
            <a:r>
              <a:rPr lang="bg-BG" sz="13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13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1300" dirty="0" smtClean="0">
                <a:solidFill>
                  <a:schemeClr val="tx1"/>
                </a:solidFill>
                <a:latin typeface="+mn-lt"/>
              </a:rPr>
              <a:t>ХИДРО ЕКО СТАНДАРТ ЕООД</a:t>
            </a:r>
            <a:r>
              <a:rPr lang="en-US" sz="1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300" dirty="0" smtClean="0">
                <a:solidFill>
                  <a:schemeClr val="tx1"/>
                </a:solidFill>
                <a:latin typeface="+mn-lt"/>
              </a:rPr>
            </a:br>
            <a:r>
              <a:rPr lang="en-US" sz="1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300" dirty="0" smtClean="0">
                <a:solidFill>
                  <a:schemeClr val="tx1"/>
                </a:solidFill>
                <a:latin typeface="+mn-lt"/>
              </a:rPr>
            </a:b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ВЕСЕЛА КОЛИНА</a:t>
            </a:r>
            <a:r>
              <a:rPr lang="en-US" sz="1300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ru-RU" sz="1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tx1"/>
                </a:solidFill>
                <a:latin typeface="+mn-lt"/>
              </a:rPr>
              <a:t>УПРАВЛЕНИЕ НА ОТПАДЪЦИТЕ В СЕКТОР ХРАНИТЕЛНА ПРОМИШЛЕНОСТ</a:t>
            </a:r>
            <a:br>
              <a:rPr lang="ru-RU" sz="13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tx1"/>
                </a:solidFill>
                <a:latin typeface="+mn-lt"/>
              </a:rPr>
              <a:t>тел: 0886 600 650 ;  e-mail: colina@abv.bg</a:t>
            </a:r>
            <a:r>
              <a:rPr lang="ru-RU" sz="1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+mn-lt"/>
              </a:rPr>
            </a:b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адрес: гр.Сандански</a:t>
            </a:r>
            <a:br>
              <a:rPr lang="ru-RU" sz="1300" dirty="0" smtClean="0">
                <a:solidFill>
                  <a:schemeClr val="tx1"/>
                </a:solidFill>
                <a:latin typeface="+mn-lt"/>
              </a:rPr>
            </a:br>
            <a:endParaRPr lang="bg-BG" sz="1300" b="1" dirty="0">
              <a:latin typeface="+mn-lt"/>
            </a:endParaRPr>
          </a:p>
        </p:txBody>
      </p:sp>
      <p:pic>
        <p:nvPicPr>
          <p:cNvPr id="122886" name="Picture 3" descr="logo_ce-en-rvb-h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19500" y="311150"/>
            <a:ext cx="10731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Подзаглавие 2"/>
          <p:cNvSpPr>
            <a:spLocks noGrp="1"/>
          </p:cNvSpPr>
          <p:nvPr>
            <p:ph type="subTitle" idx="4294967295"/>
          </p:nvPr>
        </p:nvSpPr>
        <p:spPr>
          <a:xfrm>
            <a:off x="947738" y="1657350"/>
            <a:ext cx="6462712" cy="188595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bg-BG" dirty="0" smtClean="0"/>
              <a:t>Ако проявявате интерес към проекта и искате да участвате в него, моля, свържете се с партньорите за България или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bg-BG" dirty="0" smtClean="0"/>
              <a:t>посетете страницата на </a:t>
            </a:r>
            <a:r>
              <a:rPr lang="en-US" dirty="0" smtClean="0"/>
              <a:t>BEBB </a:t>
            </a:r>
            <a:r>
              <a:rPr lang="bg-BG" dirty="0" smtClean="0"/>
              <a:t>и прочетете повече за проекта:  </a:t>
            </a:r>
            <a:r>
              <a:rPr lang="en-US" dirty="0" smtClean="0"/>
              <a:t>www.bebb.bg</a:t>
            </a:r>
            <a:endParaRPr lang="bg-BG" dirty="0" smtClean="0"/>
          </a:p>
        </p:txBody>
      </p:sp>
      <p:pic>
        <p:nvPicPr>
          <p:cNvPr id="225283" name="Картина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4225" y="311150"/>
            <a:ext cx="1331913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Картина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11150"/>
            <a:ext cx="1331912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лавие 2"/>
          <p:cNvSpPr txBox="1">
            <a:spLocks/>
          </p:cNvSpPr>
          <p:nvPr/>
        </p:nvSpPr>
        <p:spPr>
          <a:xfrm>
            <a:off x="947738" y="4497388"/>
            <a:ext cx="6462712" cy="173672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 ИНФОРМАЦИОНЕН И КОНСУЛТАНТСКИ ЦЕНТЪР – САНДАНСКИ</a:t>
            </a:r>
          </a:p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EUROPE NETWORK</a:t>
            </a:r>
            <a:r>
              <a:rPr lang="bg-B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център Сандански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web: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www.bicc-sandanski.org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office@bicc-sandanski.org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bg-B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тел.: (+359) 746 30549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Заглавие 1"/>
          <p:cNvSpPr>
            <a:spLocks noGrp="1"/>
          </p:cNvSpPr>
          <p:nvPr>
            <p:ph type="ctrTitle" idx="4294967295"/>
          </p:nvPr>
        </p:nvSpPr>
        <p:spPr>
          <a:xfrm>
            <a:off x="406400" y="3589339"/>
            <a:ext cx="7543800" cy="725486"/>
          </a:xfrm>
        </p:spPr>
        <p:txBody>
          <a:bodyPr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3600" dirty="0" smtClean="0"/>
              <a:t>ПАРТНЬОР ЗА БЪЛГАРИЯ</a:t>
            </a:r>
            <a:endParaRPr lang="bg-BG" sz="3600" dirty="0"/>
          </a:p>
        </p:txBody>
      </p:sp>
      <p:pic>
        <p:nvPicPr>
          <p:cNvPr id="225287" name="Picture 3" descr="logo_ce-en-rvb-h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6300" y="311150"/>
            <a:ext cx="12763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ъседство">
  <a:themeElements>
    <a:clrScheme name="Съ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О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ъ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ъседство">
  <a:themeElements>
    <a:clrScheme name="Съ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О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ъ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ъседство">
  <a:themeElements>
    <a:clrScheme name="Съ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О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ъ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ъседство">
  <a:themeElements>
    <a:clrScheme name="Съ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О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ъ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ъседство">
  <a:themeElements>
    <a:clrScheme name="Съ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О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ъ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Съседство">
  <a:themeElements>
    <a:clrScheme name="Съ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О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ъ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Съседство">
  <a:themeElements>
    <a:clrScheme name="Съ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О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ъ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2852</TotalTime>
  <Words>389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Съседство</vt:lpstr>
      <vt:lpstr>1_Съседство</vt:lpstr>
      <vt:lpstr>2_Съседство</vt:lpstr>
      <vt:lpstr>3_Съседство</vt:lpstr>
      <vt:lpstr>4_Съседство</vt:lpstr>
      <vt:lpstr>7_Съседство</vt:lpstr>
      <vt:lpstr>10_Съседство</vt:lpstr>
      <vt:lpstr>ПРОЕКТ:BEBB</vt:lpstr>
      <vt:lpstr>Цели на проекта</vt:lpstr>
      <vt:lpstr>Специфични цели</vt:lpstr>
      <vt:lpstr>ОБХВАТ НА ПРОЕКТА</vt:lpstr>
      <vt:lpstr>   ПАРТНЬОРИ</vt:lpstr>
      <vt:lpstr>Целеви сектори</vt:lpstr>
      <vt:lpstr>1. ИНФОРМИРАНЕ НА МСП ЗА ВЪЗМОЖНОСТИТЕ ЗА  ТРАНСФОРМИРАНЕ  НА ТЯХНАТА  ДЕЙНОСТ  СВЪРЗАНА С УПРАВЛЕНИЕ НА ОТПАДЪЦИТЕ В КОНКРЕТНИ  НОВИ БИЗНЕС ВЪЗМОЖНОСТИ  -  провеждане на 3 семинара за МСП от  целевите сектори                                                               2. ПРЕДОСТАВЯНЕ НА СПЕЦИАЛИЗИРАНИ КОНСУЛТАНТСКИ УСЛУГИ НА  МАЛКИ И СРЕДНИ ПРЕДПРИЯТИЯ , С ЦЕЛ ВЪВЕЖДАНЕ НА ЕКОЛОГИЧНИ РЕШЕНИЯ  ЗА УПРАВЛЕНИЕ НА ОТПАДЪЦИТЕ ОТ ТЯХНАТА ДЕЙНОСТ     3. ПРОВЕЖДАНЕ НА МЕЖДУНАРОДНО СЪБИТИЕ ЗА СЪЗДАВАНЕ НА БИЗНЕС КОНТАКТИ МЕЖДУ ФИРМИТЕ , ВЗЕЛИ УЧАСТИЕ В ДЕЙНОСТИТЕ НА ПРОЕКТА, С НАМЕРЕНИЕ ДА РАЗВИВАТ ДЕЙНОСТТА СИ НА МЕЖДУНАРОДНО НИВО   ( ОКТОМВРИ – ДЕКЕМВРИ 2013г.) </vt:lpstr>
      <vt:lpstr>     ДЕСИСЛАВА СЕРДАРСКА:   УПРАВЛЕНИЕ НА ОТПАДЪЦИТЕ НА МЕСТНО И РЕГИОНАЛНО НИВО тел:   0885 296 030;  e-mail: dserdarska@ariri.org;  АГЕНЦИЯ ЗА РЕГИОНАЛНО РАЗВИТИЕ - КЪРДЖАЛИ  РУМЕН ГЕНОВ :   УПРАВЛЕНИЕ НА ОТПАДЪЦИТЕ В СЕКТОР СТРОИТЕЛСТВО тел: 0888 772 550 ;  e-mail: rgenov@ariri.org  АГЕНЦИЯ ЗА РЕГИОНАЛНО РАЗВИТИЕ - КЪРДЖАЛИ   ЕВГЕНИ ТЕРЗИЕВ :   УПРАВЛЕНИЕ НА ОТПАДЪЦИТЕ В СЕКТОР СТРОИТЕЛСТВО    УПРАВЛЕНИЕ НА ОТПАДЪЦИТЕ НА МЕСТНО И РЕГИОНАЛНО НИВО   тел: 0886 330 300 ;   e-mail: hydro_eco_standart@mail.bg ХИДРО ЕКО СТАНДАРТ ЕООД  ВЕСЕЛА КОЛИНА: УПРАВЛЕНИЕ НА ОТПАДЪЦИТЕ В СЕКТОР ХРАНИТЕЛНА ПРОМИШЛЕНОСТ тел: 0886 600 650 ;  e-mail: colina@abv.bg адрес: гр.Сандански </vt:lpstr>
      <vt:lpstr>ПАРТНЬОР ЗА БЪЛГАРИЯ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Информационен и Консултантски Център - Сандански</dc:title>
  <dc:creator>user</dc:creator>
  <cp:lastModifiedBy>User</cp:lastModifiedBy>
  <cp:revision>468</cp:revision>
  <dcterms:created xsi:type="dcterms:W3CDTF">2003-05-20T13:12:35Z</dcterms:created>
  <dcterms:modified xsi:type="dcterms:W3CDTF">2014-01-16T10:58:28Z</dcterms:modified>
</cp:coreProperties>
</file>