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xls" ContentType="application/vnd.ms-exce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Lst>
  <p:notesMasterIdLst>
    <p:notesMasterId r:id="rId61"/>
  </p:notesMasterIdLst>
  <p:handoutMasterIdLst>
    <p:handoutMasterId r:id="rId62"/>
  </p:handoutMasterIdLst>
  <p:sldIdLst>
    <p:sldId id="258" r:id="rId4"/>
    <p:sldId id="257" r:id="rId5"/>
    <p:sldId id="283" r:id="rId6"/>
    <p:sldId id="284" r:id="rId7"/>
    <p:sldId id="286" r:id="rId8"/>
    <p:sldId id="326" r:id="rId9"/>
    <p:sldId id="315" r:id="rId10"/>
    <p:sldId id="261" r:id="rId11"/>
    <p:sldId id="291" r:id="rId12"/>
    <p:sldId id="292" r:id="rId13"/>
    <p:sldId id="293" r:id="rId14"/>
    <p:sldId id="294" r:id="rId15"/>
    <p:sldId id="295" r:id="rId16"/>
    <p:sldId id="296" r:id="rId17"/>
    <p:sldId id="302" r:id="rId18"/>
    <p:sldId id="297" r:id="rId19"/>
    <p:sldId id="298" r:id="rId20"/>
    <p:sldId id="299" r:id="rId21"/>
    <p:sldId id="300" r:id="rId22"/>
    <p:sldId id="301" r:id="rId23"/>
    <p:sldId id="281" r:id="rId24"/>
    <p:sldId id="311" r:id="rId25"/>
    <p:sldId id="282" r:id="rId26"/>
    <p:sldId id="312" r:id="rId27"/>
    <p:sldId id="262" r:id="rId28"/>
    <p:sldId id="263" r:id="rId29"/>
    <p:sldId id="310" r:id="rId30"/>
    <p:sldId id="264" r:id="rId31"/>
    <p:sldId id="314" r:id="rId32"/>
    <p:sldId id="267" r:id="rId33"/>
    <p:sldId id="268" r:id="rId34"/>
    <p:sldId id="269" r:id="rId35"/>
    <p:sldId id="270" r:id="rId36"/>
    <p:sldId id="271" r:id="rId37"/>
    <p:sldId id="272" r:id="rId38"/>
    <p:sldId id="313" r:id="rId39"/>
    <p:sldId id="273" r:id="rId40"/>
    <p:sldId id="285" r:id="rId41"/>
    <p:sldId id="330" r:id="rId42"/>
    <p:sldId id="331" r:id="rId43"/>
    <p:sldId id="287" r:id="rId44"/>
    <p:sldId id="288" r:id="rId45"/>
    <p:sldId id="305" r:id="rId46"/>
    <p:sldId id="304" r:id="rId47"/>
    <p:sldId id="306" r:id="rId48"/>
    <p:sldId id="303" r:id="rId49"/>
    <p:sldId id="289" r:id="rId50"/>
    <p:sldId id="316" r:id="rId51"/>
    <p:sldId id="317" r:id="rId52"/>
    <p:sldId id="318" r:id="rId53"/>
    <p:sldId id="323" r:id="rId54"/>
    <p:sldId id="319" r:id="rId55"/>
    <p:sldId id="320" r:id="rId56"/>
    <p:sldId id="321" r:id="rId57"/>
    <p:sldId id="327" r:id="rId58"/>
    <p:sldId id="290" r:id="rId59"/>
    <p:sldId id="259" r:id="rId60"/>
  </p:sldIdLst>
  <p:sldSz cx="9144000" cy="6858000" type="screen4x3"/>
  <p:notesSz cx="6858000" cy="9144000"/>
  <p:defaultTextStyle>
    <a:defPPr>
      <a:defRPr lang="fr-FR"/>
    </a:defPPr>
    <a:lvl1pPr algn="l" rtl="0" fontAlgn="base">
      <a:spcBef>
        <a:spcPct val="0"/>
      </a:spcBef>
      <a:spcAft>
        <a:spcPct val="0"/>
      </a:spcAft>
      <a:defRPr sz="2400" kern="1200">
        <a:solidFill>
          <a:schemeClr val="tx1"/>
        </a:solidFill>
        <a:latin typeface="Arial" pitchFamily="34" charset="0"/>
        <a:ea typeface="Arial Unicode MS" pitchFamily="34" charset="-128"/>
        <a:cs typeface="Arial Unicode MS" pitchFamily="34" charset="-128"/>
      </a:defRPr>
    </a:lvl1pPr>
    <a:lvl2pPr marL="457200" algn="l" rtl="0" fontAlgn="base">
      <a:spcBef>
        <a:spcPct val="0"/>
      </a:spcBef>
      <a:spcAft>
        <a:spcPct val="0"/>
      </a:spcAft>
      <a:defRPr sz="2400" kern="1200">
        <a:solidFill>
          <a:schemeClr val="tx1"/>
        </a:solidFill>
        <a:latin typeface="Arial" pitchFamily="34" charset="0"/>
        <a:ea typeface="Arial Unicode MS" pitchFamily="34" charset="-128"/>
        <a:cs typeface="Arial Unicode MS" pitchFamily="34" charset="-128"/>
      </a:defRPr>
    </a:lvl2pPr>
    <a:lvl3pPr marL="914400" algn="l" rtl="0" fontAlgn="base">
      <a:spcBef>
        <a:spcPct val="0"/>
      </a:spcBef>
      <a:spcAft>
        <a:spcPct val="0"/>
      </a:spcAft>
      <a:defRPr sz="2400" kern="1200">
        <a:solidFill>
          <a:schemeClr val="tx1"/>
        </a:solidFill>
        <a:latin typeface="Arial" pitchFamily="34" charset="0"/>
        <a:ea typeface="Arial Unicode MS" pitchFamily="34" charset="-128"/>
        <a:cs typeface="Arial Unicode MS" pitchFamily="34" charset="-128"/>
      </a:defRPr>
    </a:lvl3pPr>
    <a:lvl4pPr marL="1371600" algn="l" rtl="0" fontAlgn="base">
      <a:spcBef>
        <a:spcPct val="0"/>
      </a:spcBef>
      <a:spcAft>
        <a:spcPct val="0"/>
      </a:spcAft>
      <a:defRPr sz="2400" kern="1200">
        <a:solidFill>
          <a:schemeClr val="tx1"/>
        </a:solidFill>
        <a:latin typeface="Arial" pitchFamily="34" charset="0"/>
        <a:ea typeface="Arial Unicode MS" pitchFamily="34" charset="-128"/>
        <a:cs typeface="Arial Unicode MS" pitchFamily="34" charset="-128"/>
      </a:defRPr>
    </a:lvl4pPr>
    <a:lvl5pPr marL="1828800" algn="l" rtl="0" fontAlgn="base">
      <a:spcBef>
        <a:spcPct val="0"/>
      </a:spcBef>
      <a:spcAft>
        <a:spcPct val="0"/>
      </a:spcAft>
      <a:defRPr sz="2400" kern="1200">
        <a:solidFill>
          <a:schemeClr val="tx1"/>
        </a:solidFill>
        <a:latin typeface="Arial" pitchFamily="34"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pitchFamily="34"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pitchFamily="34"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pitchFamily="34"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pitchFamily="34"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688800"/>
    <a:srgbClr val="CCCCCC"/>
    <a:srgbClr val="6B6B6B"/>
    <a:srgbClr val="000000"/>
    <a:srgbClr val="AA71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autoAdjust="0"/>
    <p:restoredTop sz="94660"/>
  </p:normalViewPr>
  <p:slideViewPr>
    <p:cSldViewPr>
      <p:cViewPr>
        <p:scale>
          <a:sx n="80" d="100"/>
          <a:sy n="80" d="100"/>
        </p:scale>
        <p:origin x="-864" y="-5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0CBE9-7D07-4FBD-A0EB-2D0B6E4B31A8}" type="doc">
      <dgm:prSet loTypeId="urn:microsoft.com/office/officeart/2005/8/layout/pyramid3" loCatId="pyramid" qsTypeId="urn:microsoft.com/office/officeart/2005/8/quickstyle/simple1" qsCatId="simple" csTypeId="urn:microsoft.com/office/officeart/2005/8/colors/accent1_2" csCatId="accent1" phldr="1"/>
      <dgm:spPr/>
    </dgm:pt>
    <dgm:pt modelId="{54FBB4DC-E6EE-46F6-8C95-9FF31D8A3989}">
      <dgm:prSet phldrT="[Text]" custT="1"/>
      <dgm:spPr/>
      <dgm:t>
        <a:bodyPr/>
        <a:lstStyle/>
        <a:p>
          <a:r>
            <a:rPr lang="en-US" sz="1400" dirty="0" smtClean="0"/>
            <a:t>Prevention</a:t>
          </a:r>
          <a:endParaRPr lang="en-US" sz="1400" dirty="0"/>
        </a:p>
      </dgm:t>
    </dgm:pt>
    <dgm:pt modelId="{F6975901-794A-4AB2-884E-EC3BCD0B0D28}" type="parTrans" cxnId="{0BE7CF5D-2A87-44FD-925C-9A5891AE3C21}">
      <dgm:prSet/>
      <dgm:spPr/>
      <dgm:t>
        <a:bodyPr/>
        <a:lstStyle/>
        <a:p>
          <a:endParaRPr lang="en-US"/>
        </a:p>
      </dgm:t>
    </dgm:pt>
    <dgm:pt modelId="{E7D2E2AB-CC69-44F6-8F6A-9B9FAFFBA9C4}" type="sibTrans" cxnId="{0BE7CF5D-2A87-44FD-925C-9A5891AE3C21}">
      <dgm:prSet/>
      <dgm:spPr/>
      <dgm:t>
        <a:bodyPr/>
        <a:lstStyle/>
        <a:p>
          <a:endParaRPr lang="en-US"/>
        </a:p>
      </dgm:t>
    </dgm:pt>
    <dgm:pt modelId="{2951188E-9109-49F1-AC54-78675FCF7F2A}">
      <dgm:prSet phldrT="[Text]" custT="1"/>
      <dgm:spPr/>
      <dgm:t>
        <a:bodyPr/>
        <a:lstStyle/>
        <a:p>
          <a:r>
            <a:rPr lang="en-US" sz="1400" dirty="0" smtClean="0"/>
            <a:t>Preparing for re-use</a:t>
          </a:r>
          <a:endParaRPr lang="en-US" sz="1400" dirty="0"/>
        </a:p>
      </dgm:t>
    </dgm:pt>
    <dgm:pt modelId="{02915457-304D-47C9-B8C8-B9259C4DE82F}" type="parTrans" cxnId="{7DA76688-B687-4799-AF4C-3B14D3B00ECA}">
      <dgm:prSet/>
      <dgm:spPr/>
      <dgm:t>
        <a:bodyPr/>
        <a:lstStyle/>
        <a:p>
          <a:endParaRPr lang="en-US"/>
        </a:p>
      </dgm:t>
    </dgm:pt>
    <dgm:pt modelId="{80BE08BE-7E11-4395-A0C8-0F8D98FCE976}" type="sibTrans" cxnId="{7DA76688-B687-4799-AF4C-3B14D3B00ECA}">
      <dgm:prSet/>
      <dgm:spPr/>
      <dgm:t>
        <a:bodyPr/>
        <a:lstStyle/>
        <a:p>
          <a:endParaRPr lang="en-US"/>
        </a:p>
      </dgm:t>
    </dgm:pt>
    <dgm:pt modelId="{FB12C880-8055-4667-B218-6D4E33F166BC}">
      <dgm:prSet phldrT="[Text]" custT="1"/>
      <dgm:spPr/>
      <dgm:t>
        <a:bodyPr/>
        <a:lstStyle/>
        <a:p>
          <a:r>
            <a:rPr lang="en-US" sz="1400" dirty="0" smtClean="0"/>
            <a:t>Recycling</a:t>
          </a:r>
          <a:endParaRPr lang="en-US" sz="1400" dirty="0"/>
        </a:p>
      </dgm:t>
    </dgm:pt>
    <dgm:pt modelId="{AD58520A-1C05-4038-8D8C-41B9ABB9951F}" type="parTrans" cxnId="{708DC0AF-7AC6-4CDF-9643-511EDA2D353D}">
      <dgm:prSet/>
      <dgm:spPr/>
      <dgm:t>
        <a:bodyPr/>
        <a:lstStyle/>
        <a:p>
          <a:endParaRPr lang="en-US"/>
        </a:p>
      </dgm:t>
    </dgm:pt>
    <dgm:pt modelId="{FB79438B-C15B-469E-BDC7-357CB10819B9}" type="sibTrans" cxnId="{708DC0AF-7AC6-4CDF-9643-511EDA2D353D}">
      <dgm:prSet/>
      <dgm:spPr/>
      <dgm:t>
        <a:bodyPr/>
        <a:lstStyle/>
        <a:p>
          <a:endParaRPr lang="en-US"/>
        </a:p>
      </dgm:t>
    </dgm:pt>
    <dgm:pt modelId="{88F80FB5-70D1-40A8-AFA5-09BEDA725A68}">
      <dgm:prSet phldrT="[Text]" custT="1"/>
      <dgm:spPr/>
      <dgm:t>
        <a:bodyPr/>
        <a:lstStyle/>
        <a:p>
          <a:r>
            <a:rPr lang="en-US" sz="1400" dirty="0" smtClean="0"/>
            <a:t>Other recovery, e.g. energy recovery</a:t>
          </a:r>
          <a:endParaRPr lang="en-US" sz="1400" dirty="0"/>
        </a:p>
      </dgm:t>
    </dgm:pt>
    <dgm:pt modelId="{DCD40530-8599-4678-AF00-44501F3274A0}" type="parTrans" cxnId="{F8112399-4FB6-4573-A59D-4848D238A3CF}">
      <dgm:prSet/>
      <dgm:spPr/>
      <dgm:t>
        <a:bodyPr/>
        <a:lstStyle/>
        <a:p>
          <a:endParaRPr lang="en-US"/>
        </a:p>
      </dgm:t>
    </dgm:pt>
    <dgm:pt modelId="{6C812B93-D122-415F-8B4B-ED9F845885B9}" type="sibTrans" cxnId="{F8112399-4FB6-4573-A59D-4848D238A3CF}">
      <dgm:prSet/>
      <dgm:spPr/>
      <dgm:t>
        <a:bodyPr/>
        <a:lstStyle/>
        <a:p>
          <a:endParaRPr lang="en-US"/>
        </a:p>
      </dgm:t>
    </dgm:pt>
    <dgm:pt modelId="{232A9B78-F27D-4F91-9623-DE41E91C6DDA}">
      <dgm:prSet custT="1"/>
      <dgm:spPr/>
      <dgm:t>
        <a:bodyPr/>
        <a:lstStyle/>
        <a:p>
          <a:r>
            <a:rPr lang="en-US" sz="1400" dirty="0" smtClean="0"/>
            <a:t>Disposal</a:t>
          </a:r>
          <a:endParaRPr lang="en-US" sz="1400" dirty="0"/>
        </a:p>
      </dgm:t>
    </dgm:pt>
    <dgm:pt modelId="{4D9DCDA1-6FA5-4DE4-A723-EAD34C862EC9}" type="parTrans" cxnId="{8F7FA653-FFEA-4894-A057-F67A303C95EC}">
      <dgm:prSet/>
      <dgm:spPr/>
      <dgm:t>
        <a:bodyPr/>
        <a:lstStyle/>
        <a:p>
          <a:endParaRPr lang="en-US"/>
        </a:p>
      </dgm:t>
    </dgm:pt>
    <dgm:pt modelId="{0B5CBDCA-ABF6-4844-874E-85D7AC648F2F}" type="sibTrans" cxnId="{8F7FA653-FFEA-4894-A057-F67A303C95EC}">
      <dgm:prSet/>
      <dgm:spPr/>
      <dgm:t>
        <a:bodyPr/>
        <a:lstStyle/>
        <a:p>
          <a:endParaRPr lang="en-US"/>
        </a:p>
      </dgm:t>
    </dgm:pt>
    <dgm:pt modelId="{7741A6D3-E623-4980-BBC3-B1E03417D872}" type="pres">
      <dgm:prSet presAssocID="{6C30CBE9-7D07-4FBD-A0EB-2D0B6E4B31A8}" presName="Name0" presStyleCnt="0">
        <dgm:presLayoutVars>
          <dgm:dir/>
          <dgm:animLvl val="lvl"/>
          <dgm:resizeHandles val="exact"/>
        </dgm:presLayoutVars>
      </dgm:prSet>
      <dgm:spPr/>
    </dgm:pt>
    <dgm:pt modelId="{CCEBA10B-F94B-405E-9457-29FF32624860}" type="pres">
      <dgm:prSet presAssocID="{54FBB4DC-E6EE-46F6-8C95-9FF31D8A3989}" presName="Name8" presStyleCnt="0"/>
      <dgm:spPr/>
    </dgm:pt>
    <dgm:pt modelId="{DE0CD1F8-92C8-4CE5-BD4A-16402E08644C}" type="pres">
      <dgm:prSet presAssocID="{54FBB4DC-E6EE-46F6-8C95-9FF31D8A3989}" presName="level" presStyleLbl="node1" presStyleIdx="0" presStyleCnt="5" custScaleX="98438" custScaleY="112992" custLinFactNeighborX="-2097">
        <dgm:presLayoutVars>
          <dgm:chMax val="1"/>
          <dgm:bulletEnabled val="1"/>
        </dgm:presLayoutVars>
      </dgm:prSet>
      <dgm:spPr/>
      <dgm:t>
        <a:bodyPr/>
        <a:lstStyle/>
        <a:p>
          <a:endParaRPr lang="en-US"/>
        </a:p>
      </dgm:t>
    </dgm:pt>
    <dgm:pt modelId="{C3E10BD7-46B1-42C1-8944-31A8BF29B601}" type="pres">
      <dgm:prSet presAssocID="{54FBB4DC-E6EE-46F6-8C95-9FF31D8A3989}" presName="levelTx" presStyleLbl="revTx" presStyleIdx="0" presStyleCnt="0">
        <dgm:presLayoutVars>
          <dgm:chMax val="1"/>
          <dgm:bulletEnabled val="1"/>
        </dgm:presLayoutVars>
      </dgm:prSet>
      <dgm:spPr/>
      <dgm:t>
        <a:bodyPr/>
        <a:lstStyle/>
        <a:p>
          <a:endParaRPr lang="en-US"/>
        </a:p>
      </dgm:t>
    </dgm:pt>
    <dgm:pt modelId="{A2990F53-9A7F-4143-8C38-DCE7C36B442D}" type="pres">
      <dgm:prSet presAssocID="{2951188E-9109-49F1-AC54-78675FCF7F2A}" presName="Name8" presStyleCnt="0"/>
      <dgm:spPr/>
    </dgm:pt>
    <dgm:pt modelId="{E578D7B3-5A97-4A08-AA38-7D5B2F75E7CC}" type="pres">
      <dgm:prSet presAssocID="{2951188E-9109-49F1-AC54-78675FCF7F2A}" presName="level" presStyleLbl="node1" presStyleIdx="1" presStyleCnt="5" custScaleX="98562" custScaleY="127578" custLinFactNeighborX="-729">
        <dgm:presLayoutVars>
          <dgm:chMax val="1"/>
          <dgm:bulletEnabled val="1"/>
        </dgm:presLayoutVars>
      </dgm:prSet>
      <dgm:spPr/>
      <dgm:t>
        <a:bodyPr/>
        <a:lstStyle/>
        <a:p>
          <a:endParaRPr lang="en-US"/>
        </a:p>
      </dgm:t>
    </dgm:pt>
    <dgm:pt modelId="{C2C3A59C-CACB-4E55-AC02-55FA51418A20}" type="pres">
      <dgm:prSet presAssocID="{2951188E-9109-49F1-AC54-78675FCF7F2A}" presName="levelTx" presStyleLbl="revTx" presStyleIdx="0" presStyleCnt="0">
        <dgm:presLayoutVars>
          <dgm:chMax val="1"/>
          <dgm:bulletEnabled val="1"/>
        </dgm:presLayoutVars>
      </dgm:prSet>
      <dgm:spPr/>
      <dgm:t>
        <a:bodyPr/>
        <a:lstStyle/>
        <a:p>
          <a:endParaRPr lang="en-US"/>
        </a:p>
      </dgm:t>
    </dgm:pt>
    <dgm:pt modelId="{AA07E15D-A839-46C0-A7CA-BFA722642D22}" type="pres">
      <dgm:prSet presAssocID="{FB12C880-8055-4667-B218-6D4E33F166BC}" presName="Name8" presStyleCnt="0"/>
      <dgm:spPr/>
    </dgm:pt>
    <dgm:pt modelId="{CDA86761-5736-4ABC-9452-362CA64FFCE7}" type="pres">
      <dgm:prSet presAssocID="{FB12C880-8055-4667-B218-6D4E33F166BC}" presName="level" presStyleLbl="node1" presStyleIdx="2" presStyleCnt="5">
        <dgm:presLayoutVars>
          <dgm:chMax val="1"/>
          <dgm:bulletEnabled val="1"/>
        </dgm:presLayoutVars>
      </dgm:prSet>
      <dgm:spPr/>
      <dgm:t>
        <a:bodyPr/>
        <a:lstStyle/>
        <a:p>
          <a:endParaRPr lang="en-US"/>
        </a:p>
      </dgm:t>
    </dgm:pt>
    <dgm:pt modelId="{EB2AB51D-B3A0-4424-845F-A1FF70E53096}" type="pres">
      <dgm:prSet presAssocID="{FB12C880-8055-4667-B218-6D4E33F166BC}" presName="levelTx" presStyleLbl="revTx" presStyleIdx="0" presStyleCnt="0">
        <dgm:presLayoutVars>
          <dgm:chMax val="1"/>
          <dgm:bulletEnabled val="1"/>
        </dgm:presLayoutVars>
      </dgm:prSet>
      <dgm:spPr/>
      <dgm:t>
        <a:bodyPr/>
        <a:lstStyle/>
        <a:p>
          <a:endParaRPr lang="en-US"/>
        </a:p>
      </dgm:t>
    </dgm:pt>
    <dgm:pt modelId="{A85C0A0E-EC60-44B1-B722-BF1613ADEC70}" type="pres">
      <dgm:prSet presAssocID="{88F80FB5-70D1-40A8-AFA5-09BEDA725A68}" presName="Name8" presStyleCnt="0"/>
      <dgm:spPr/>
    </dgm:pt>
    <dgm:pt modelId="{AB9DB1F9-3EA6-4B58-901E-2158950BE5AB}" type="pres">
      <dgm:prSet presAssocID="{88F80FB5-70D1-40A8-AFA5-09BEDA725A68}" presName="level" presStyleLbl="node1" presStyleIdx="3" presStyleCnt="5">
        <dgm:presLayoutVars>
          <dgm:chMax val="1"/>
          <dgm:bulletEnabled val="1"/>
        </dgm:presLayoutVars>
      </dgm:prSet>
      <dgm:spPr/>
      <dgm:t>
        <a:bodyPr/>
        <a:lstStyle/>
        <a:p>
          <a:endParaRPr lang="en-US"/>
        </a:p>
      </dgm:t>
    </dgm:pt>
    <dgm:pt modelId="{693B07F0-46EB-4C9E-986E-5A9319C49B4B}" type="pres">
      <dgm:prSet presAssocID="{88F80FB5-70D1-40A8-AFA5-09BEDA725A68}" presName="levelTx" presStyleLbl="revTx" presStyleIdx="0" presStyleCnt="0">
        <dgm:presLayoutVars>
          <dgm:chMax val="1"/>
          <dgm:bulletEnabled val="1"/>
        </dgm:presLayoutVars>
      </dgm:prSet>
      <dgm:spPr/>
      <dgm:t>
        <a:bodyPr/>
        <a:lstStyle/>
        <a:p>
          <a:endParaRPr lang="en-US"/>
        </a:p>
      </dgm:t>
    </dgm:pt>
    <dgm:pt modelId="{AABAE2D7-E76A-49CD-A6A1-BF04B63620F0}" type="pres">
      <dgm:prSet presAssocID="{232A9B78-F27D-4F91-9623-DE41E91C6DDA}" presName="Name8" presStyleCnt="0"/>
      <dgm:spPr/>
    </dgm:pt>
    <dgm:pt modelId="{2A05CE9B-4431-4B8C-B852-A33F005B3295}" type="pres">
      <dgm:prSet presAssocID="{232A9B78-F27D-4F91-9623-DE41E91C6DDA}" presName="level" presStyleLbl="node1" presStyleIdx="4" presStyleCnt="5">
        <dgm:presLayoutVars>
          <dgm:chMax val="1"/>
          <dgm:bulletEnabled val="1"/>
        </dgm:presLayoutVars>
      </dgm:prSet>
      <dgm:spPr/>
      <dgm:t>
        <a:bodyPr/>
        <a:lstStyle/>
        <a:p>
          <a:endParaRPr lang="en-US"/>
        </a:p>
      </dgm:t>
    </dgm:pt>
    <dgm:pt modelId="{31723528-1DEF-4FC3-B86A-0EF3511BAC6F}" type="pres">
      <dgm:prSet presAssocID="{232A9B78-F27D-4F91-9623-DE41E91C6DDA}" presName="levelTx" presStyleLbl="revTx" presStyleIdx="0" presStyleCnt="0">
        <dgm:presLayoutVars>
          <dgm:chMax val="1"/>
          <dgm:bulletEnabled val="1"/>
        </dgm:presLayoutVars>
      </dgm:prSet>
      <dgm:spPr/>
      <dgm:t>
        <a:bodyPr/>
        <a:lstStyle/>
        <a:p>
          <a:endParaRPr lang="en-US"/>
        </a:p>
      </dgm:t>
    </dgm:pt>
  </dgm:ptLst>
  <dgm:cxnLst>
    <dgm:cxn modelId="{8F7FA653-FFEA-4894-A057-F67A303C95EC}" srcId="{6C30CBE9-7D07-4FBD-A0EB-2D0B6E4B31A8}" destId="{232A9B78-F27D-4F91-9623-DE41E91C6DDA}" srcOrd="4" destOrd="0" parTransId="{4D9DCDA1-6FA5-4DE4-A723-EAD34C862EC9}" sibTransId="{0B5CBDCA-ABF6-4844-874E-85D7AC648F2F}"/>
    <dgm:cxn modelId="{7DA76688-B687-4799-AF4C-3B14D3B00ECA}" srcId="{6C30CBE9-7D07-4FBD-A0EB-2D0B6E4B31A8}" destId="{2951188E-9109-49F1-AC54-78675FCF7F2A}" srcOrd="1" destOrd="0" parTransId="{02915457-304D-47C9-B8C8-B9259C4DE82F}" sibTransId="{80BE08BE-7E11-4395-A0C8-0F8D98FCE976}"/>
    <dgm:cxn modelId="{DDE12202-2D0B-440B-80C1-F6FB372985D8}" type="presOf" srcId="{2951188E-9109-49F1-AC54-78675FCF7F2A}" destId="{C2C3A59C-CACB-4E55-AC02-55FA51418A20}" srcOrd="1" destOrd="0" presId="urn:microsoft.com/office/officeart/2005/8/layout/pyramid3"/>
    <dgm:cxn modelId="{0BE7CF5D-2A87-44FD-925C-9A5891AE3C21}" srcId="{6C30CBE9-7D07-4FBD-A0EB-2D0B6E4B31A8}" destId="{54FBB4DC-E6EE-46F6-8C95-9FF31D8A3989}" srcOrd="0" destOrd="0" parTransId="{F6975901-794A-4AB2-884E-EC3BCD0B0D28}" sibTransId="{E7D2E2AB-CC69-44F6-8F6A-9B9FAFFBA9C4}"/>
    <dgm:cxn modelId="{F8112399-4FB6-4573-A59D-4848D238A3CF}" srcId="{6C30CBE9-7D07-4FBD-A0EB-2D0B6E4B31A8}" destId="{88F80FB5-70D1-40A8-AFA5-09BEDA725A68}" srcOrd="3" destOrd="0" parTransId="{DCD40530-8599-4678-AF00-44501F3274A0}" sibTransId="{6C812B93-D122-415F-8B4B-ED9F845885B9}"/>
    <dgm:cxn modelId="{05F3C97A-EB19-4E8D-AF40-9E1D3F607BA2}" type="presOf" srcId="{54FBB4DC-E6EE-46F6-8C95-9FF31D8A3989}" destId="{DE0CD1F8-92C8-4CE5-BD4A-16402E08644C}" srcOrd="0" destOrd="0" presId="urn:microsoft.com/office/officeart/2005/8/layout/pyramid3"/>
    <dgm:cxn modelId="{39A923E9-A1C0-460F-BD2B-EAB19817D472}" type="presOf" srcId="{88F80FB5-70D1-40A8-AFA5-09BEDA725A68}" destId="{AB9DB1F9-3EA6-4B58-901E-2158950BE5AB}" srcOrd="0" destOrd="0" presId="urn:microsoft.com/office/officeart/2005/8/layout/pyramid3"/>
    <dgm:cxn modelId="{708DC0AF-7AC6-4CDF-9643-511EDA2D353D}" srcId="{6C30CBE9-7D07-4FBD-A0EB-2D0B6E4B31A8}" destId="{FB12C880-8055-4667-B218-6D4E33F166BC}" srcOrd="2" destOrd="0" parTransId="{AD58520A-1C05-4038-8D8C-41B9ABB9951F}" sibTransId="{FB79438B-C15B-469E-BDC7-357CB10819B9}"/>
    <dgm:cxn modelId="{D8CDABC2-7984-4B42-BFA9-852281635106}" type="presOf" srcId="{54FBB4DC-E6EE-46F6-8C95-9FF31D8A3989}" destId="{C3E10BD7-46B1-42C1-8944-31A8BF29B601}" srcOrd="1" destOrd="0" presId="urn:microsoft.com/office/officeart/2005/8/layout/pyramid3"/>
    <dgm:cxn modelId="{65FC2828-BE28-4F50-ADCF-7C832CE018B9}" type="presOf" srcId="{2951188E-9109-49F1-AC54-78675FCF7F2A}" destId="{E578D7B3-5A97-4A08-AA38-7D5B2F75E7CC}" srcOrd="0" destOrd="0" presId="urn:microsoft.com/office/officeart/2005/8/layout/pyramid3"/>
    <dgm:cxn modelId="{07A8AFE6-4C04-4E67-A9A3-48C765143F56}" type="presOf" srcId="{FB12C880-8055-4667-B218-6D4E33F166BC}" destId="{CDA86761-5736-4ABC-9452-362CA64FFCE7}" srcOrd="0" destOrd="0" presId="urn:microsoft.com/office/officeart/2005/8/layout/pyramid3"/>
    <dgm:cxn modelId="{22385ECF-C6F4-4CD7-A7DA-7053DBBA7434}" type="presOf" srcId="{6C30CBE9-7D07-4FBD-A0EB-2D0B6E4B31A8}" destId="{7741A6D3-E623-4980-BBC3-B1E03417D872}" srcOrd="0" destOrd="0" presId="urn:microsoft.com/office/officeart/2005/8/layout/pyramid3"/>
    <dgm:cxn modelId="{C0347D6A-802D-416E-8C80-7E76ED86CEA6}" type="presOf" srcId="{232A9B78-F27D-4F91-9623-DE41E91C6DDA}" destId="{31723528-1DEF-4FC3-B86A-0EF3511BAC6F}" srcOrd="1" destOrd="0" presId="urn:microsoft.com/office/officeart/2005/8/layout/pyramid3"/>
    <dgm:cxn modelId="{83A5C467-1F35-4107-AB5D-FE718C1D0451}" type="presOf" srcId="{88F80FB5-70D1-40A8-AFA5-09BEDA725A68}" destId="{693B07F0-46EB-4C9E-986E-5A9319C49B4B}" srcOrd="1" destOrd="0" presId="urn:microsoft.com/office/officeart/2005/8/layout/pyramid3"/>
    <dgm:cxn modelId="{88DE5426-0940-43DC-80AF-2ACEE76F5CDB}" type="presOf" srcId="{FB12C880-8055-4667-B218-6D4E33F166BC}" destId="{EB2AB51D-B3A0-4424-845F-A1FF70E53096}" srcOrd="1" destOrd="0" presId="urn:microsoft.com/office/officeart/2005/8/layout/pyramid3"/>
    <dgm:cxn modelId="{067112E7-9711-41B9-8E9C-D36A29208F5A}" type="presOf" srcId="{232A9B78-F27D-4F91-9623-DE41E91C6DDA}" destId="{2A05CE9B-4431-4B8C-B852-A33F005B3295}" srcOrd="0" destOrd="0" presId="urn:microsoft.com/office/officeart/2005/8/layout/pyramid3"/>
    <dgm:cxn modelId="{15519C49-E3BB-46CB-90F8-DA00674ED087}" type="presParOf" srcId="{7741A6D3-E623-4980-BBC3-B1E03417D872}" destId="{CCEBA10B-F94B-405E-9457-29FF32624860}" srcOrd="0" destOrd="0" presId="urn:microsoft.com/office/officeart/2005/8/layout/pyramid3"/>
    <dgm:cxn modelId="{C9A2B4A8-FC41-4CE3-99B9-90B65E158507}" type="presParOf" srcId="{CCEBA10B-F94B-405E-9457-29FF32624860}" destId="{DE0CD1F8-92C8-4CE5-BD4A-16402E08644C}" srcOrd="0" destOrd="0" presId="urn:microsoft.com/office/officeart/2005/8/layout/pyramid3"/>
    <dgm:cxn modelId="{3C46FAE1-3EF8-40E6-A598-08FEF75F8796}" type="presParOf" srcId="{CCEBA10B-F94B-405E-9457-29FF32624860}" destId="{C3E10BD7-46B1-42C1-8944-31A8BF29B601}" srcOrd="1" destOrd="0" presId="urn:microsoft.com/office/officeart/2005/8/layout/pyramid3"/>
    <dgm:cxn modelId="{6DA67428-DEDF-4C42-8E0C-5F60175143FF}" type="presParOf" srcId="{7741A6D3-E623-4980-BBC3-B1E03417D872}" destId="{A2990F53-9A7F-4143-8C38-DCE7C36B442D}" srcOrd="1" destOrd="0" presId="urn:microsoft.com/office/officeart/2005/8/layout/pyramid3"/>
    <dgm:cxn modelId="{70813C6B-E844-4993-8657-1CE4590A4C60}" type="presParOf" srcId="{A2990F53-9A7F-4143-8C38-DCE7C36B442D}" destId="{E578D7B3-5A97-4A08-AA38-7D5B2F75E7CC}" srcOrd="0" destOrd="0" presId="urn:microsoft.com/office/officeart/2005/8/layout/pyramid3"/>
    <dgm:cxn modelId="{CDF3C33E-442B-4E9D-95AD-DDA5BB1C7B7D}" type="presParOf" srcId="{A2990F53-9A7F-4143-8C38-DCE7C36B442D}" destId="{C2C3A59C-CACB-4E55-AC02-55FA51418A20}" srcOrd="1" destOrd="0" presId="urn:microsoft.com/office/officeart/2005/8/layout/pyramid3"/>
    <dgm:cxn modelId="{66B9E463-ED7D-42F8-AC72-2DEF3AB4B286}" type="presParOf" srcId="{7741A6D3-E623-4980-BBC3-B1E03417D872}" destId="{AA07E15D-A839-46C0-A7CA-BFA722642D22}" srcOrd="2" destOrd="0" presId="urn:microsoft.com/office/officeart/2005/8/layout/pyramid3"/>
    <dgm:cxn modelId="{63A618FC-2BCA-400C-A453-A99B66DC4F6C}" type="presParOf" srcId="{AA07E15D-A839-46C0-A7CA-BFA722642D22}" destId="{CDA86761-5736-4ABC-9452-362CA64FFCE7}" srcOrd="0" destOrd="0" presId="urn:microsoft.com/office/officeart/2005/8/layout/pyramid3"/>
    <dgm:cxn modelId="{FE6B0DAA-2E88-4CEC-B62A-45B1B9BEE63D}" type="presParOf" srcId="{AA07E15D-A839-46C0-A7CA-BFA722642D22}" destId="{EB2AB51D-B3A0-4424-845F-A1FF70E53096}" srcOrd="1" destOrd="0" presId="urn:microsoft.com/office/officeart/2005/8/layout/pyramid3"/>
    <dgm:cxn modelId="{5CCEBEC7-D65A-434F-A2F7-A7E9F7A1CDEF}" type="presParOf" srcId="{7741A6D3-E623-4980-BBC3-B1E03417D872}" destId="{A85C0A0E-EC60-44B1-B722-BF1613ADEC70}" srcOrd="3" destOrd="0" presId="urn:microsoft.com/office/officeart/2005/8/layout/pyramid3"/>
    <dgm:cxn modelId="{66168276-A02D-420F-9F34-A3039A929A08}" type="presParOf" srcId="{A85C0A0E-EC60-44B1-B722-BF1613ADEC70}" destId="{AB9DB1F9-3EA6-4B58-901E-2158950BE5AB}" srcOrd="0" destOrd="0" presId="urn:microsoft.com/office/officeart/2005/8/layout/pyramid3"/>
    <dgm:cxn modelId="{83883008-C37A-424E-88A7-21B28272DA3F}" type="presParOf" srcId="{A85C0A0E-EC60-44B1-B722-BF1613ADEC70}" destId="{693B07F0-46EB-4C9E-986E-5A9319C49B4B}" srcOrd="1" destOrd="0" presId="urn:microsoft.com/office/officeart/2005/8/layout/pyramid3"/>
    <dgm:cxn modelId="{35B933C4-000A-4EFE-9C12-678C190B2DF7}" type="presParOf" srcId="{7741A6D3-E623-4980-BBC3-B1E03417D872}" destId="{AABAE2D7-E76A-49CD-A6A1-BF04B63620F0}" srcOrd="4" destOrd="0" presId="urn:microsoft.com/office/officeart/2005/8/layout/pyramid3"/>
    <dgm:cxn modelId="{451B2C32-C6E0-43E2-9E76-9FE018533FED}" type="presParOf" srcId="{AABAE2D7-E76A-49CD-A6A1-BF04B63620F0}" destId="{2A05CE9B-4431-4B8C-B852-A33F005B3295}" srcOrd="0" destOrd="0" presId="urn:microsoft.com/office/officeart/2005/8/layout/pyramid3"/>
    <dgm:cxn modelId="{439043EA-2499-4FCA-977D-6BF9B683E255}" type="presParOf" srcId="{AABAE2D7-E76A-49CD-A6A1-BF04B63620F0}" destId="{31723528-1DEF-4FC3-B86A-0EF3511BAC6F}" srcOrd="1" destOrd="0" presId="urn:microsoft.com/office/officeart/2005/8/layout/pyramid3"/>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CD1F8-92C8-4CE5-BD4A-16402E08644C}">
      <dsp:nvSpPr>
        <dsp:cNvPr id="0" name=""/>
        <dsp:cNvSpPr/>
      </dsp:nvSpPr>
      <dsp:spPr>
        <a:xfrm rot="10800000">
          <a:off x="0" y="0"/>
          <a:ext cx="5387125" cy="688428"/>
        </a:xfrm>
        <a:prstGeom prst="trapezoid">
          <a:avLst>
            <a:gd name="adj" fmla="val 8308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Prevention</a:t>
          </a:r>
          <a:endParaRPr lang="en-US" sz="1400" kern="1200" dirty="0"/>
        </a:p>
      </dsp:txBody>
      <dsp:txXfrm rot="-10800000">
        <a:off x="942747" y="0"/>
        <a:ext cx="3501631" cy="688428"/>
      </dsp:txXfrm>
    </dsp:sp>
    <dsp:sp modelId="{E578D7B3-5A97-4A08-AA38-7D5B2F75E7CC}">
      <dsp:nvSpPr>
        <dsp:cNvPr id="0" name=""/>
        <dsp:cNvSpPr/>
      </dsp:nvSpPr>
      <dsp:spPr>
        <a:xfrm rot="10800000">
          <a:off x="571519" y="688428"/>
          <a:ext cx="4266455" cy="777297"/>
        </a:xfrm>
        <a:prstGeom prst="trapezoid">
          <a:avLst>
            <a:gd name="adj" fmla="val 8308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Preparing for re-use</a:t>
          </a:r>
          <a:endParaRPr lang="en-US" sz="1400" kern="1200" dirty="0"/>
        </a:p>
      </dsp:txBody>
      <dsp:txXfrm rot="-10800000">
        <a:off x="1318149" y="688428"/>
        <a:ext cx="2773196" cy="777297"/>
      </dsp:txXfrm>
    </dsp:sp>
    <dsp:sp modelId="{CDA86761-5736-4ABC-9452-362CA64FFCE7}">
      <dsp:nvSpPr>
        <dsp:cNvPr id="0" name=""/>
        <dsp:cNvSpPr/>
      </dsp:nvSpPr>
      <dsp:spPr>
        <a:xfrm rot="10800000">
          <a:off x="1217738" y="1465725"/>
          <a:ext cx="3037131" cy="609272"/>
        </a:xfrm>
        <a:prstGeom prst="trapezoid">
          <a:avLst>
            <a:gd name="adj" fmla="val 8308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Recycling</a:t>
          </a:r>
          <a:endParaRPr lang="en-US" sz="1400" kern="1200" dirty="0"/>
        </a:p>
      </dsp:txBody>
      <dsp:txXfrm rot="-10800000">
        <a:off x="1749236" y="1465725"/>
        <a:ext cx="1974135" cy="609272"/>
      </dsp:txXfrm>
    </dsp:sp>
    <dsp:sp modelId="{AB9DB1F9-3EA6-4B58-901E-2158950BE5AB}">
      <dsp:nvSpPr>
        <dsp:cNvPr id="0" name=""/>
        <dsp:cNvSpPr/>
      </dsp:nvSpPr>
      <dsp:spPr>
        <a:xfrm rot="10800000">
          <a:off x="1723926" y="2074997"/>
          <a:ext cx="2024754" cy="609272"/>
        </a:xfrm>
        <a:prstGeom prst="trapezoid">
          <a:avLst>
            <a:gd name="adj" fmla="val 8308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Other recovery, e.g. energy recovery</a:t>
          </a:r>
          <a:endParaRPr lang="en-US" sz="1400" kern="1200" dirty="0"/>
        </a:p>
      </dsp:txBody>
      <dsp:txXfrm rot="-10800000">
        <a:off x="2078258" y="2074997"/>
        <a:ext cx="1316090" cy="609272"/>
      </dsp:txXfrm>
    </dsp:sp>
    <dsp:sp modelId="{2A05CE9B-4431-4B8C-B852-A33F005B3295}">
      <dsp:nvSpPr>
        <dsp:cNvPr id="0" name=""/>
        <dsp:cNvSpPr/>
      </dsp:nvSpPr>
      <dsp:spPr>
        <a:xfrm rot="10800000">
          <a:off x="2230115" y="2684269"/>
          <a:ext cx="1012377" cy="609272"/>
        </a:xfrm>
        <a:prstGeom prst="trapezoid">
          <a:avLst>
            <a:gd name="adj" fmla="val 8308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Disposal</a:t>
          </a:r>
          <a:endParaRPr lang="en-US" sz="1400" kern="1200" dirty="0"/>
        </a:p>
      </dsp:txBody>
      <dsp:txXfrm rot="-10800000">
        <a:off x="2230115" y="2684269"/>
        <a:ext cx="1012377" cy="609272"/>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fr-FR"/>
          </a:p>
        </p:txBody>
      </p:sp>
      <p:sp>
        <p:nvSpPr>
          <p:cNvPr id="717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fr-FR"/>
          </a:p>
        </p:txBody>
      </p:sp>
      <p:sp>
        <p:nvSpPr>
          <p:cNvPr id="717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fr-FR"/>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1366CFFF-CC49-44A3-88B4-7C8D3ECAE320}" type="slidenum">
              <a:rPr lang="fr-FR"/>
              <a:pPr>
                <a:defRPr/>
              </a:pPr>
              <a:t>‹#›</a:t>
            </a:fld>
            <a:endParaRPr lang="fr-FR"/>
          </a:p>
        </p:txBody>
      </p:sp>
    </p:spTree>
    <p:extLst>
      <p:ext uri="{BB962C8B-B14F-4D97-AF65-F5344CB8AC3E}">
        <p14:creationId xmlns:p14="http://schemas.microsoft.com/office/powerpoint/2010/main" xmlns="" val="1450406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fr-FR"/>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fr-FR"/>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fr-FR"/>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B01610C-8279-4987-8400-EF8DF33C79DF}" type="slidenum">
              <a:rPr lang="fr-FR"/>
              <a:pPr>
                <a:defRPr/>
              </a:pPr>
              <a:t>‹#›</a:t>
            </a:fld>
            <a:endParaRPr lang="fr-FR"/>
          </a:p>
        </p:txBody>
      </p:sp>
    </p:spTree>
    <p:extLst>
      <p:ext uri="{BB962C8B-B14F-4D97-AF65-F5344CB8AC3E}">
        <p14:creationId xmlns:p14="http://schemas.microsoft.com/office/powerpoint/2010/main" xmlns="" val="4219003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1pPr>
    <a:lvl2pPr marL="4572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2pPr>
    <a:lvl3pPr marL="9144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3pPr>
    <a:lvl4pPr marL="13716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4pPr>
    <a:lvl5pPr marL="1828800" algn="l" rtl="0" eaLnBrk="0" fontAlgn="base" hangingPunct="0">
      <a:spcBef>
        <a:spcPct val="30000"/>
      </a:spcBef>
      <a:spcAft>
        <a:spcPct val="0"/>
      </a:spcAft>
      <a:defRPr sz="12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129A83B-AD81-46E6-81E1-59ED0C06F47E}" type="slidenum">
              <a:rPr lang="fr-FR" altLang="en-US" smtClean="0"/>
              <a:pPr>
                <a:spcBef>
                  <a:spcPct val="0"/>
                </a:spcBef>
              </a:pPr>
              <a:t>1</a:t>
            </a:fld>
            <a:endParaRPr lang="fr-FR"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2DA02D47-84B8-4618-B679-766618A7E138}" type="slidenum">
              <a:rPr lang="fr-FR" altLang="en-US" smtClean="0"/>
              <a:pPr>
                <a:spcBef>
                  <a:spcPct val="0"/>
                </a:spcBef>
              </a:pPr>
              <a:t>10</a:t>
            </a:fld>
            <a:endParaRPr lang="fr-FR"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DEEBB571-F6A2-4977-8DCA-C7D1C6C908E6}" type="slidenum">
              <a:rPr lang="fr-FR" altLang="en-US" smtClean="0"/>
              <a:pPr>
                <a:spcBef>
                  <a:spcPct val="0"/>
                </a:spcBef>
              </a:pPr>
              <a:t>11</a:t>
            </a:fld>
            <a:endParaRPr lang="fr-FR"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B09CC0D-B31F-4174-847A-7217089232E1}" type="slidenum">
              <a:rPr lang="fr-FR" altLang="en-US" smtClean="0"/>
              <a:pPr>
                <a:spcBef>
                  <a:spcPct val="0"/>
                </a:spcBef>
              </a:pPr>
              <a:t>12</a:t>
            </a:fld>
            <a:endParaRPr lang="fr-FR"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84343C09-34EF-4349-BADD-E95705F9E71B}" type="slidenum">
              <a:rPr lang="fr-FR" altLang="en-US" smtClean="0"/>
              <a:pPr>
                <a:spcBef>
                  <a:spcPct val="0"/>
                </a:spcBef>
              </a:pPr>
              <a:t>13</a:t>
            </a:fld>
            <a:endParaRPr lang="fr-FR"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845E856-5030-4A34-9CAC-4D2EF21F13B9}" type="slidenum">
              <a:rPr lang="fr-FR" altLang="en-US" smtClean="0"/>
              <a:pPr>
                <a:spcBef>
                  <a:spcPct val="0"/>
                </a:spcBef>
              </a:pPr>
              <a:t>14</a:t>
            </a:fld>
            <a:endParaRPr lang="fr-FR"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11655B60-2AD6-4AF4-AABE-9882AA729BB0}" type="slidenum">
              <a:rPr lang="fr-FR" altLang="en-US" smtClean="0"/>
              <a:pPr>
                <a:spcBef>
                  <a:spcPct val="0"/>
                </a:spcBef>
              </a:pPr>
              <a:t>15</a:t>
            </a:fld>
            <a:endParaRPr lang="fr-FR"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63A1BBC4-7DF3-421E-B07E-C118A692E1C8}" type="slidenum">
              <a:rPr lang="fr-FR" altLang="en-US" smtClean="0"/>
              <a:pPr>
                <a:spcBef>
                  <a:spcPct val="0"/>
                </a:spcBef>
              </a:pPr>
              <a:t>16</a:t>
            </a:fld>
            <a:endParaRPr lang="fr-FR"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F82D95E7-E868-4498-B2FB-51511A7BB420}" type="slidenum">
              <a:rPr lang="fr-FR" altLang="en-US" smtClean="0"/>
              <a:pPr>
                <a:spcBef>
                  <a:spcPct val="0"/>
                </a:spcBef>
              </a:pPr>
              <a:t>17</a:t>
            </a:fld>
            <a:endParaRPr lang="fr-FR"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392E3CF-A5CA-4CCB-AB1F-31A978A7BCEA}" type="slidenum">
              <a:rPr lang="fr-FR" altLang="en-US" smtClean="0"/>
              <a:pPr>
                <a:spcBef>
                  <a:spcPct val="0"/>
                </a:spcBef>
              </a:pPr>
              <a:t>18</a:t>
            </a:fld>
            <a:endParaRPr lang="fr-FR" alt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74C839A8-7373-42DB-945A-82641352EF74}" type="slidenum">
              <a:rPr lang="fr-FR" altLang="en-US" smtClean="0"/>
              <a:pPr>
                <a:spcBef>
                  <a:spcPct val="0"/>
                </a:spcBef>
              </a:pPr>
              <a:t>19</a:t>
            </a:fld>
            <a:endParaRPr lang="fr-FR"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580BD4FC-16CD-4A6F-A01F-3ADCB3F43ADC}" type="slidenum">
              <a:rPr lang="fr-FR" altLang="en-US" smtClean="0"/>
              <a:pPr>
                <a:spcBef>
                  <a:spcPct val="0"/>
                </a:spcBef>
              </a:pPr>
              <a:t>2</a:t>
            </a:fld>
            <a:endParaRPr lang="fr-FR"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E4D83C40-450D-4508-8496-21D6FAE99C13}" type="slidenum">
              <a:rPr lang="fr-FR" altLang="en-US" smtClean="0"/>
              <a:pPr>
                <a:spcBef>
                  <a:spcPct val="0"/>
                </a:spcBef>
              </a:pPr>
              <a:t>20</a:t>
            </a:fld>
            <a:endParaRPr lang="fr-FR"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05F00F49-F0BA-4A65-9A08-9E127E0E072E}" type="slidenum">
              <a:rPr lang="fr-FR" altLang="en-US" smtClean="0"/>
              <a:pPr>
                <a:spcBef>
                  <a:spcPct val="0"/>
                </a:spcBef>
              </a:pPr>
              <a:t>21</a:t>
            </a:fld>
            <a:endParaRPr lang="fr-FR"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671AF653-4A67-4827-A7CB-DB051B54A5B2}" type="slidenum">
              <a:rPr lang="fr-FR" altLang="en-US" smtClean="0"/>
              <a:pPr>
                <a:spcBef>
                  <a:spcPct val="0"/>
                </a:spcBef>
              </a:pPr>
              <a:t>22</a:t>
            </a:fld>
            <a:endParaRPr lang="fr-FR"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72F51F1D-70AA-443F-8084-BA4945C4A3F9}" type="slidenum">
              <a:rPr lang="fr-FR" altLang="en-US" smtClean="0"/>
              <a:pPr>
                <a:spcBef>
                  <a:spcPct val="0"/>
                </a:spcBef>
              </a:pPr>
              <a:t>23</a:t>
            </a:fld>
            <a:endParaRPr lang="fr-FR"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CB8C4571-7146-4E94-BBF0-123A7AC3775F}" type="slidenum">
              <a:rPr lang="fr-FR" altLang="en-US" smtClean="0"/>
              <a:pPr>
                <a:spcBef>
                  <a:spcPct val="0"/>
                </a:spcBef>
              </a:pPr>
              <a:t>24</a:t>
            </a:fld>
            <a:endParaRPr lang="fr-FR"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5E9380ED-5088-40A0-9BE3-4464704773C4}" type="slidenum">
              <a:rPr lang="fr-FR" altLang="en-US" smtClean="0"/>
              <a:pPr>
                <a:spcBef>
                  <a:spcPct val="0"/>
                </a:spcBef>
              </a:pPr>
              <a:t>25</a:t>
            </a:fld>
            <a:endParaRPr lang="fr-FR"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42699C6B-2533-468A-83DE-3BC3DD321C8D}" type="slidenum">
              <a:rPr lang="fr-FR" altLang="en-US" smtClean="0"/>
              <a:pPr>
                <a:spcBef>
                  <a:spcPct val="0"/>
                </a:spcBef>
              </a:pPr>
              <a:t>26</a:t>
            </a:fld>
            <a:endParaRPr lang="fr-FR" alt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902B133-E1A8-4437-B8E1-637B6F7A6CEE}" type="slidenum">
              <a:rPr lang="fr-FR" altLang="en-US" smtClean="0"/>
              <a:pPr>
                <a:spcBef>
                  <a:spcPct val="0"/>
                </a:spcBef>
              </a:pPr>
              <a:t>27</a:t>
            </a:fld>
            <a:endParaRPr lang="fr-FR"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1F71CB5-40A6-4437-84E8-70643B5F4F6F}" type="slidenum">
              <a:rPr lang="fr-FR" altLang="en-US" smtClean="0"/>
              <a:pPr>
                <a:spcBef>
                  <a:spcPct val="0"/>
                </a:spcBef>
              </a:pPr>
              <a:t>28</a:t>
            </a:fld>
            <a:endParaRPr lang="fr-FR"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79EB6F9F-56DB-4C92-9E53-7AEC2434CB93}" type="slidenum">
              <a:rPr lang="fr-FR" altLang="en-US" smtClean="0"/>
              <a:pPr>
                <a:spcBef>
                  <a:spcPct val="0"/>
                </a:spcBef>
              </a:pPr>
              <a:t>29</a:t>
            </a:fld>
            <a:endParaRPr lang="fr-FR"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8325FBE7-95F4-4A8B-936B-908DCD042974}" type="slidenum">
              <a:rPr lang="fr-FR" altLang="en-US" smtClean="0"/>
              <a:pPr>
                <a:spcBef>
                  <a:spcPct val="0"/>
                </a:spcBef>
              </a:pPr>
              <a:t>3</a:t>
            </a:fld>
            <a:endParaRPr lang="fr-FR"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EB83F7D-57E6-491E-97E7-8CA801D0287B}" type="slidenum">
              <a:rPr lang="fr-FR" altLang="en-US" smtClean="0"/>
              <a:pPr>
                <a:spcBef>
                  <a:spcPct val="0"/>
                </a:spcBef>
              </a:pPr>
              <a:t>30</a:t>
            </a:fld>
            <a:endParaRPr lang="fr-FR" alt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DC0650B1-059F-440D-B6EC-13AB12F3255A}" type="slidenum">
              <a:rPr lang="fr-FR" altLang="en-US" smtClean="0"/>
              <a:pPr>
                <a:spcBef>
                  <a:spcPct val="0"/>
                </a:spcBef>
              </a:pPr>
              <a:t>31</a:t>
            </a:fld>
            <a:endParaRPr lang="fr-FR"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1DA502AA-A6EF-4B73-B077-54F20A74A5FC}" type="slidenum">
              <a:rPr lang="fr-FR" altLang="en-US" smtClean="0"/>
              <a:pPr>
                <a:spcBef>
                  <a:spcPct val="0"/>
                </a:spcBef>
              </a:pPr>
              <a:t>32</a:t>
            </a:fld>
            <a:endParaRPr lang="fr-FR" alt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88026DCF-4FBA-4E6A-BCFA-24DF77503E57}" type="slidenum">
              <a:rPr lang="fr-FR" altLang="en-US" smtClean="0"/>
              <a:pPr>
                <a:spcBef>
                  <a:spcPct val="0"/>
                </a:spcBef>
              </a:pPr>
              <a:t>33</a:t>
            </a:fld>
            <a:endParaRPr lang="fr-FR"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42821C73-B157-4370-AE94-C6AF76EF3ED5}" type="slidenum">
              <a:rPr lang="fr-FR" altLang="en-US" smtClean="0"/>
              <a:pPr>
                <a:spcBef>
                  <a:spcPct val="0"/>
                </a:spcBef>
              </a:pPr>
              <a:t>34</a:t>
            </a:fld>
            <a:endParaRPr lang="fr-FR" alt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DA38C0A4-37F2-49E7-AB2E-995D6A964D1D}" type="slidenum">
              <a:rPr lang="fr-FR" altLang="en-US" smtClean="0"/>
              <a:pPr>
                <a:spcBef>
                  <a:spcPct val="0"/>
                </a:spcBef>
              </a:pPr>
              <a:t>35</a:t>
            </a:fld>
            <a:endParaRPr lang="fr-FR"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597B2C31-3422-4CD2-97B5-F294CD447EF2}" type="slidenum">
              <a:rPr lang="fr-FR" altLang="en-US" smtClean="0"/>
              <a:pPr>
                <a:spcBef>
                  <a:spcPct val="0"/>
                </a:spcBef>
              </a:pPr>
              <a:t>36</a:t>
            </a:fld>
            <a:endParaRPr lang="fr-FR" alt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FB159166-71FF-4729-B222-0473BADD2E16}" type="slidenum">
              <a:rPr lang="fr-FR" altLang="en-US" smtClean="0"/>
              <a:pPr>
                <a:spcBef>
                  <a:spcPct val="0"/>
                </a:spcBef>
              </a:pPr>
              <a:t>37</a:t>
            </a:fld>
            <a:endParaRPr lang="fr-FR"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2C5BC5A0-ECEB-4EAA-9EF1-F194CFECCE42}" type="slidenum">
              <a:rPr lang="fr-FR" altLang="en-US" smtClean="0"/>
              <a:pPr>
                <a:spcBef>
                  <a:spcPct val="0"/>
                </a:spcBef>
              </a:pPr>
              <a:t>38</a:t>
            </a:fld>
            <a:endParaRPr lang="fr-FR" alt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AFC2EE3-7008-4294-89A0-5E1CB62095D0}" type="slidenum">
              <a:rPr lang="fr-FR" altLang="en-US" smtClean="0"/>
              <a:pPr>
                <a:spcBef>
                  <a:spcPct val="0"/>
                </a:spcBef>
              </a:pPr>
              <a:t>39</a:t>
            </a:fld>
            <a:endParaRPr lang="fr-FR"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F19C805D-78CC-40EF-9C1E-0E59405FF02A}" type="slidenum">
              <a:rPr lang="fr-FR" altLang="en-US" smtClean="0"/>
              <a:pPr>
                <a:spcBef>
                  <a:spcPct val="0"/>
                </a:spcBef>
              </a:pPr>
              <a:t>4</a:t>
            </a:fld>
            <a:endParaRPr lang="fr-FR" alt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AFC2EE3-7008-4294-89A0-5E1CB62095D0}" type="slidenum">
              <a:rPr lang="fr-FR" altLang="en-US" smtClean="0"/>
              <a:pPr>
                <a:spcBef>
                  <a:spcPct val="0"/>
                </a:spcBef>
              </a:pPr>
              <a:t>40</a:t>
            </a:fld>
            <a:endParaRPr lang="fr-FR"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45CFD5A-392B-47C9-AB94-D52908C661D3}" type="slidenum">
              <a:rPr lang="fr-FR" altLang="en-US" smtClean="0"/>
              <a:pPr>
                <a:spcBef>
                  <a:spcPct val="0"/>
                </a:spcBef>
              </a:pPr>
              <a:t>41</a:t>
            </a:fld>
            <a:endParaRPr lang="fr-FR" alt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8F24760A-5B0E-4CE6-B1C9-76D7A5918410}" type="slidenum">
              <a:rPr lang="fr-FR" altLang="en-US" smtClean="0"/>
              <a:pPr>
                <a:spcBef>
                  <a:spcPct val="0"/>
                </a:spcBef>
              </a:pPr>
              <a:t>42</a:t>
            </a:fld>
            <a:endParaRPr lang="fr-FR" alt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C4177371-D863-4F7F-85EA-A9751D6CF6E1}" type="slidenum">
              <a:rPr lang="fr-FR" altLang="en-US" smtClean="0"/>
              <a:pPr>
                <a:spcBef>
                  <a:spcPct val="0"/>
                </a:spcBef>
              </a:pPr>
              <a:t>43</a:t>
            </a:fld>
            <a:endParaRPr lang="fr-FR" alt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05BB742D-7B72-4872-9FD2-CB55106B42B3}" type="slidenum">
              <a:rPr lang="fr-FR" altLang="en-US" smtClean="0"/>
              <a:pPr>
                <a:spcBef>
                  <a:spcPct val="0"/>
                </a:spcBef>
              </a:pPr>
              <a:t>44</a:t>
            </a:fld>
            <a:endParaRPr lang="fr-FR" alt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9CFFD78F-87DD-4EFE-8E65-57DEED4C5FBA}" type="slidenum">
              <a:rPr lang="fr-FR" altLang="en-US" smtClean="0"/>
              <a:pPr>
                <a:spcBef>
                  <a:spcPct val="0"/>
                </a:spcBef>
              </a:pPr>
              <a:t>45</a:t>
            </a:fld>
            <a:endParaRPr lang="fr-FR"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E7305038-6289-408D-9B01-413DFA53B70D}" type="slidenum">
              <a:rPr lang="fr-FR" altLang="en-US" smtClean="0"/>
              <a:pPr>
                <a:spcBef>
                  <a:spcPct val="0"/>
                </a:spcBef>
              </a:pPr>
              <a:t>46</a:t>
            </a:fld>
            <a:endParaRPr lang="fr-FR" alt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FE8DB3AB-5EE9-4530-B081-E4463C1131B7}" type="slidenum">
              <a:rPr lang="fr-FR" altLang="en-US" smtClean="0"/>
              <a:pPr>
                <a:spcBef>
                  <a:spcPct val="0"/>
                </a:spcBef>
              </a:pPr>
              <a:t>47</a:t>
            </a:fld>
            <a:endParaRPr lang="fr-FR"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49B0BEF-ACC8-40C6-B422-D2C4A61942B0}" type="slidenum">
              <a:rPr lang="fr-FR" altLang="en-US" smtClean="0"/>
              <a:pPr>
                <a:spcBef>
                  <a:spcPct val="0"/>
                </a:spcBef>
              </a:pPr>
              <a:t>48</a:t>
            </a:fld>
            <a:endParaRPr lang="fr-FR" alt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48168ACE-DAA8-4009-8792-AD08F481E254}" type="slidenum">
              <a:rPr lang="fr-FR" altLang="en-US" smtClean="0"/>
              <a:pPr>
                <a:spcBef>
                  <a:spcPct val="0"/>
                </a:spcBef>
              </a:pPr>
              <a:t>49</a:t>
            </a:fld>
            <a:endParaRPr lang="fr-FR"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5D113463-9D6D-4814-8545-3963B1F99BF5}" type="slidenum">
              <a:rPr lang="fr-FR" altLang="en-US" smtClean="0"/>
              <a:pPr>
                <a:spcBef>
                  <a:spcPct val="0"/>
                </a:spcBef>
              </a:pPr>
              <a:t>5</a:t>
            </a:fld>
            <a:endParaRPr lang="fr-FR"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62B07FE0-6244-4454-81B1-37375B732EB5}" type="slidenum">
              <a:rPr lang="fr-FR" altLang="en-US" smtClean="0"/>
              <a:pPr>
                <a:spcBef>
                  <a:spcPct val="0"/>
                </a:spcBef>
              </a:pPr>
              <a:t>50</a:t>
            </a:fld>
            <a:endParaRPr lang="fr-FR"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14AB1B77-1383-4C13-A2BD-64466D6E26B7}" type="slidenum">
              <a:rPr lang="fr-FR" altLang="en-US" smtClean="0"/>
              <a:pPr>
                <a:spcBef>
                  <a:spcPct val="0"/>
                </a:spcBef>
              </a:pPr>
              <a:t>51</a:t>
            </a:fld>
            <a:endParaRPr lang="fr-FR"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2DDAEC25-79D5-4D91-A32F-DCF1BF2985DD}" type="slidenum">
              <a:rPr lang="fr-FR" altLang="en-US" smtClean="0"/>
              <a:pPr>
                <a:spcBef>
                  <a:spcPct val="0"/>
                </a:spcBef>
              </a:pPr>
              <a:t>52</a:t>
            </a:fld>
            <a:endParaRPr lang="fr-FR" alt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AA064234-8D0D-447D-9CDB-7EE8630D2F6F}" type="slidenum">
              <a:rPr lang="fr-FR" altLang="en-US" smtClean="0"/>
              <a:pPr>
                <a:spcBef>
                  <a:spcPct val="0"/>
                </a:spcBef>
              </a:pPr>
              <a:t>53</a:t>
            </a:fld>
            <a:endParaRPr lang="fr-FR" alt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49A2DF2B-A3A6-4575-B8DB-A46417AF8AE7}" type="slidenum">
              <a:rPr lang="fr-FR" altLang="en-US" smtClean="0"/>
              <a:pPr>
                <a:spcBef>
                  <a:spcPct val="0"/>
                </a:spcBef>
              </a:pPr>
              <a:t>54</a:t>
            </a:fld>
            <a:endParaRPr lang="fr-FR" alt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3A8EEC48-99CF-4155-BC12-2FAF37250F88}" type="slidenum">
              <a:rPr lang="fr-FR" altLang="en-US" smtClean="0"/>
              <a:pPr>
                <a:spcBef>
                  <a:spcPct val="0"/>
                </a:spcBef>
              </a:pPr>
              <a:t>55</a:t>
            </a:fld>
            <a:endParaRPr lang="fr-FR" alt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747BAC8E-81C3-44F0-A2CB-DAA9092C7902}" type="slidenum">
              <a:rPr lang="fr-FR" altLang="en-US" smtClean="0"/>
              <a:pPr>
                <a:spcBef>
                  <a:spcPct val="0"/>
                </a:spcBef>
              </a:pPr>
              <a:t>56</a:t>
            </a:fld>
            <a:endParaRPr lang="fr-FR" alt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AD1BBA2-5480-4346-9289-6AE22F123E76}" type="slidenum">
              <a:rPr lang="fr-FR" altLang="en-US" smtClean="0"/>
              <a:pPr>
                <a:spcBef>
                  <a:spcPct val="0"/>
                </a:spcBef>
              </a:pPr>
              <a:t>6</a:t>
            </a:fld>
            <a:endParaRPr lang="fr-FR"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B69E6914-4FBD-4CA1-93AD-86BEF4E0BB1E}" type="slidenum">
              <a:rPr lang="fr-FR" altLang="en-US" smtClean="0"/>
              <a:pPr>
                <a:spcBef>
                  <a:spcPct val="0"/>
                </a:spcBef>
              </a:pPr>
              <a:t>7</a:t>
            </a:fld>
            <a:endParaRPr lang="fr-FR"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6A37FE78-043C-4709-9E74-29CFF66C26E9}" type="slidenum">
              <a:rPr lang="fr-FR" altLang="en-US" smtClean="0"/>
              <a:pPr>
                <a:spcBef>
                  <a:spcPct val="0"/>
                </a:spcBef>
              </a:pPr>
              <a:t>8</a:t>
            </a:fld>
            <a:endParaRPr lang="fr-FR"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30000"/>
              </a:spcBef>
              <a:defRPr sz="12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30000"/>
              </a:spcBef>
              <a:defRPr sz="12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Arial Unicode MS" pitchFamily="34" charset="-128"/>
                <a:cs typeface="Arial Unicode MS" pitchFamily="34" charset="-128"/>
              </a:defRPr>
            </a:lvl9pPr>
          </a:lstStyle>
          <a:p>
            <a:pPr>
              <a:spcBef>
                <a:spcPct val="0"/>
              </a:spcBef>
            </a:pPr>
            <a:fld id="{45501B70-D556-46AB-AEC0-42B4CACE7F42}" type="slidenum">
              <a:rPr lang="fr-FR" altLang="en-US" smtClean="0"/>
              <a:pPr>
                <a:spcBef>
                  <a:spcPct val="0"/>
                </a:spcBef>
              </a:pPr>
              <a:t>9</a:t>
            </a:fld>
            <a:endParaRPr lang="fr-FR"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xmlns="" val="3411810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3956116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724400"/>
          </a:xfr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685800" y="1219200"/>
            <a:ext cx="5676900" cy="472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346948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9200"/>
            <a:ext cx="7772400" cy="1143000"/>
          </a:xfrm>
        </p:spPr>
        <p:txBody>
          <a:bodyPr/>
          <a:lstStyle/>
          <a:p>
            <a:r>
              <a:rPr lang="en-US" smtClean="0"/>
              <a:t>Click to edit Master title style</a:t>
            </a:r>
            <a:endParaRPr lang="bg-BG"/>
          </a:p>
        </p:txBody>
      </p:sp>
      <p:sp>
        <p:nvSpPr>
          <p:cNvPr id="3" name="Text Placeholder 2"/>
          <p:cNvSpPr>
            <a:spLocks noGrp="1"/>
          </p:cNvSpPr>
          <p:nvPr>
            <p:ph type="body" sz="half" idx="1"/>
          </p:nvPr>
        </p:nvSpPr>
        <p:spPr>
          <a:xfrm>
            <a:off x="685800" y="25146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2514600"/>
            <a:ext cx="3810000"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542389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xmlns="" val="4997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234111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400526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3797038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134446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Tree>
    <p:extLst>
      <p:ext uri="{BB962C8B-B14F-4D97-AF65-F5344CB8AC3E}">
        <p14:creationId xmlns:p14="http://schemas.microsoft.com/office/powerpoint/2010/main" xmlns="" val="2073419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757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192259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206733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23736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1164591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580812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bg-BG"/>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bg-BG"/>
          </a:p>
        </p:txBody>
      </p:sp>
    </p:spTree>
    <p:extLst>
      <p:ext uri="{BB962C8B-B14F-4D97-AF65-F5344CB8AC3E}">
        <p14:creationId xmlns:p14="http://schemas.microsoft.com/office/powerpoint/2010/main" xmlns="" val="381645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636350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7781531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3326740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10426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Tree>
    <p:extLst>
      <p:ext uri="{BB962C8B-B14F-4D97-AF65-F5344CB8AC3E}">
        <p14:creationId xmlns:p14="http://schemas.microsoft.com/office/powerpoint/2010/main" xmlns="" val="983341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bg-B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989889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85149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34691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645388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2781721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bg-BG"/>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70409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
        <p:nvSpPr>
          <p:cNvPr id="3" name="Content Placeholder 2"/>
          <p:cNvSpPr>
            <a:spLocks noGrp="1"/>
          </p:cNvSpPr>
          <p:nvPr>
            <p:ph sz="half" idx="1"/>
          </p:nvPr>
        </p:nvSpPr>
        <p:spPr>
          <a:xfrm>
            <a:off x="6858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Content Placeholder 3"/>
          <p:cNvSpPr>
            <a:spLocks noGrp="1"/>
          </p:cNvSpPr>
          <p:nvPr>
            <p:ph sz="half" idx="2"/>
          </p:nvPr>
        </p:nvSpPr>
        <p:spPr>
          <a:xfrm>
            <a:off x="4648200" y="2514600"/>
            <a:ext cx="3810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2762492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bg-B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Tree>
    <p:extLst>
      <p:ext uri="{BB962C8B-B14F-4D97-AF65-F5344CB8AC3E}">
        <p14:creationId xmlns:p14="http://schemas.microsoft.com/office/powerpoint/2010/main" xmlns="" val="4185622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bg-BG"/>
          </a:p>
        </p:txBody>
      </p:sp>
    </p:spTree>
    <p:extLst>
      <p:ext uri="{BB962C8B-B14F-4D97-AF65-F5344CB8AC3E}">
        <p14:creationId xmlns:p14="http://schemas.microsoft.com/office/powerpoint/2010/main" xmlns="" val="64629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8560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bg-B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07125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bg-B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bg-B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522740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image" Target="../media/image6.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219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et modifiez le titre</a:t>
            </a:r>
          </a:p>
        </p:txBody>
      </p:sp>
      <p:sp>
        <p:nvSpPr>
          <p:cNvPr id="1027" name="Rectangle 3"/>
          <p:cNvSpPr>
            <a:spLocks noGrp="1" noChangeArrowheads="1"/>
          </p:cNvSpPr>
          <p:nvPr>
            <p:ph type="body" idx="1"/>
          </p:nvPr>
        </p:nvSpPr>
        <p:spPr bwMode="auto">
          <a:xfrm>
            <a:off x="685800" y="2514600"/>
            <a:ext cx="7772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pic>
        <p:nvPicPr>
          <p:cNvPr id="1028" name="Picture 19" descr="EEN-ppt-background-inside-green"/>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l" rtl="0" eaLnBrk="0" fontAlgn="base" hangingPunct="0">
        <a:spcBef>
          <a:spcPct val="0"/>
        </a:spcBef>
        <a:spcAft>
          <a:spcPct val="0"/>
        </a:spcAft>
        <a:defRPr sz="3600" b="1">
          <a:solidFill>
            <a:srgbClr val="688800"/>
          </a:solidFill>
          <a:latin typeface="+mj-lt"/>
          <a:ea typeface="+mj-ea"/>
          <a:cs typeface="+mj-cs"/>
        </a:defRPr>
      </a:lvl1pPr>
      <a:lvl2pPr algn="l" rtl="0" eaLnBrk="0" fontAlgn="base" hangingPunct="0">
        <a:spcBef>
          <a:spcPct val="0"/>
        </a:spcBef>
        <a:spcAft>
          <a:spcPct val="0"/>
        </a:spcAft>
        <a:defRPr sz="3600" b="1">
          <a:solidFill>
            <a:srgbClr val="688800"/>
          </a:solidFill>
          <a:latin typeface="Arial" charset="0"/>
          <a:ea typeface="Arial Unicode MS" pitchFamily="34" charset="-128"/>
          <a:cs typeface="Arial Unicode MS" pitchFamily="34" charset="-128"/>
        </a:defRPr>
      </a:lvl2pPr>
      <a:lvl3pPr algn="l" rtl="0" eaLnBrk="0" fontAlgn="base" hangingPunct="0">
        <a:spcBef>
          <a:spcPct val="0"/>
        </a:spcBef>
        <a:spcAft>
          <a:spcPct val="0"/>
        </a:spcAft>
        <a:defRPr sz="3600" b="1">
          <a:solidFill>
            <a:srgbClr val="688800"/>
          </a:solidFill>
          <a:latin typeface="Arial" charset="0"/>
          <a:ea typeface="Arial Unicode MS" pitchFamily="34" charset="-128"/>
          <a:cs typeface="Arial Unicode MS" pitchFamily="34" charset="-128"/>
        </a:defRPr>
      </a:lvl3pPr>
      <a:lvl4pPr algn="l" rtl="0" eaLnBrk="0" fontAlgn="base" hangingPunct="0">
        <a:spcBef>
          <a:spcPct val="0"/>
        </a:spcBef>
        <a:spcAft>
          <a:spcPct val="0"/>
        </a:spcAft>
        <a:defRPr sz="3600" b="1">
          <a:solidFill>
            <a:srgbClr val="688800"/>
          </a:solidFill>
          <a:latin typeface="Arial" charset="0"/>
          <a:ea typeface="Arial Unicode MS" pitchFamily="34" charset="-128"/>
          <a:cs typeface="Arial Unicode MS" pitchFamily="34" charset="-128"/>
        </a:defRPr>
      </a:lvl4pPr>
      <a:lvl5pPr algn="l" rtl="0" eaLnBrk="0" fontAlgn="base" hangingPunct="0">
        <a:spcBef>
          <a:spcPct val="0"/>
        </a:spcBef>
        <a:spcAft>
          <a:spcPct val="0"/>
        </a:spcAft>
        <a:defRPr sz="3600" b="1">
          <a:solidFill>
            <a:srgbClr val="688800"/>
          </a:solidFill>
          <a:latin typeface="Arial" charset="0"/>
          <a:ea typeface="Arial Unicode MS" pitchFamily="34" charset="-128"/>
          <a:cs typeface="Arial Unicode MS" pitchFamily="34" charset="-128"/>
        </a:defRPr>
      </a:lvl5pPr>
      <a:lvl6pPr marL="457200" algn="l" rtl="0" fontAlgn="base">
        <a:spcBef>
          <a:spcPct val="0"/>
        </a:spcBef>
        <a:spcAft>
          <a:spcPct val="0"/>
        </a:spcAft>
        <a:defRPr sz="3600" b="1">
          <a:solidFill>
            <a:srgbClr val="688800"/>
          </a:solidFill>
          <a:latin typeface="Arial" charset="0"/>
          <a:ea typeface="Arial Unicode MS" pitchFamily="34" charset="-128"/>
          <a:cs typeface="Arial Unicode MS" pitchFamily="34" charset="-128"/>
        </a:defRPr>
      </a:lvl6pPr>
      <a:lvl7pPr marL="914400" algn="l" rtl="0" fontAlgn="base">
        <a:spcBef>
          <a:spcPct val="0"/>
        </a:spcBef>
        <a:spcAft>
          <a:spcPct val="0"/>
        </a:spcAft>
        <a:defRPr sz="3600" b="1">
          <a:solidFill>
            <a:srgbClr val="688800"/>
          </a:solidFill>
          <a:latin typeface="Arial" charset="0"/>
          <a:ea typeface="Arial Unicode MS" pitchFamily="34" charset="-128"/>
          <a:cs typeface="Arial Unicode MS" pitchFamily="34" charset="-128"/>
        </a:defRPr>
      </a:lvl7pPr>
      <a:lvl8pPr marL="1371600" algn="l" rtl="0" fontAlgn="base">
        <a:spcBef>
          <a:spcPct val="0"/>
        </a:spcBef>
        <a:spcAft>
          <a:spcPct val="0"/>
        </a:spcAft>
        <a:defRPr sz="3600" b="1">
          <a:solidFill>
            <a:srgbClr val="688800"/>
          </a:solidFill>
          <a:latin typeface="Arial" charset="0"/>
          <a:ea typeface="Arial Unicode MS" pitchFamily="34" charset="-128"/>
          <a:cs typeface="Arial Unicode MS" pitchFamily="34" charset="-128"/>
        </a:defRPr>
      </a:lvl8pPr>
      <a:lvl9pPr marL="1828800" algn="l" rtl="0" fontAlgn="base">
        <a:spcBef>
          <a:spcPct val="0"/>
        </a:spcBef>
        <a:spcAft>
          <a:spcPct val="0"/>
        </a:spcAft>
        <a:defRPr sz="3600" b="1">
          <a:solidFill>
            <a:srgbClr val="688800"/>
          </a:solidFill>
          <a:latin typeface="Arial" charset="0"/>
          <a:ea typeface="Arial Unicode MS" pitchFamily="34" charset="-128"/>
          <a:cs typeface="Arial Unicode MS" pitchFamily="34" charset="-128"/>
        </a:defRPr>
      </a:lvl9pPr>
    </p:titleStyle>
    <p:bodyStyle>
      <a:lvl1pPr marL="342900" indent="-342900" algn="l" rtl="0" eaLnBrk="0" fontAlgn="base" hangingPunct="0">
        <a:spcBef>
          <a:spcPct val="20000"/>
        </a:spcBef>
        <a:spcAft>
          <a:spcPct val="0"/>
        </a:spcAft>
        <a:buClr>
          <a:schemeClr val="folHlink"/>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6B6B6B"/>
        </a:buClr>
        <a:buFont typeface="Wingdings" pitchFamily="2" charset="2"/>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6B6B6B"/>
        </a:buClr>
        <a:buFont typeface="Wingdings" pitchFamily="2" charset="2"/>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folHlink"/>
        </a:buClr>
        <a:buFont typeface="Times" pitchFamily="18" charset="0"/>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folHlink"/>
        </a:buClr>
        <a:buFont typeface="Times" pitchFamily="48" charset="0"/>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folHlink"/>
        </a:buClr>
        <a:buFont typeface="Times" pitchFamily="48" charset="0"/>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folHlink"/>
        </a:buClr>
        <a:buFont typeface="Times" pitchFamily="48" charset="0"/>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folHlink"/>
        </a:buClr>
        <a:buFont typeface="Times" pitchFamily="48" charset="0"/>
        <a:buChar char="•"/>
        <a:defRPr sz="2000">
          <a:solidFill>
            <a:schemeClr val="tx1"/>
          </a:solidFill>
          <a:latin typeface="+mn-lt"/>
          <a:ea typeface="+mn-ea"/>
          <a:cs typeface="+mn-cs"/>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green lines"/>
          <p:cNvPicPr>
            <a:picLocks noChangeAspect="1" noChangeArrowheads="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0" y="2601913"/>
            <a:ext cx="9144000" cy="4256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4" name="Group 7"/>
          <p:cNvGrpSpPr>
            <a:grpSpLocks/>
          </p:cNvGrpSpPr>
          <p:nvPr userDrawn="1"/>
        </p:nvGrpSpPr>
        <p:grpSpPr bwMode="auto">
          <a:xfrm>
            <a:off x="0" y="0"/>
            <a:ext cx="9144000" cy="6654800"/>
            <a:chOff x="0" y="0"/>
            <a:chExt cx="5760" cy="4192"/>
          </a:xfrm>
        </p:grpSpPr>
        <p:sp>
          <p:nvSpPr>
            <p:cNvPr id="3075" name="Rectangle 8"/>
            <p:cNvSpPr>
              <a:spLocks noChangeArrowheads="1"/>
            </p:cNvSpPr>
            <p:nvPr/>
          </p:nvSpPr>
          <p:spPr bwMode="auto">
            <a:xfrm>
              <a:off x="1488" y="2400"/>
              <a:ext cx="4080" cy="720"/>
            </a:xfrm>
            <a:prstGeom prst="rect">
              <a:avLst/>
            </a:prstGeom>
            <a:noFill/>
            <a:ln>
              <a:noFill/>
            </a:ln>
            <a:extLst/>
          </p:spPr>
          <p:txBody>
            <a:bodyPr anchor="b"/>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defRPr/>
              </a:pPr>
              <a:r>
                <a:rPr lang="fr-FR" altLang="en-US" sz="4400">
                  <a:solidFill>
                    <a:srgbClr val="688800"/>
                  </a:solidFill>
                </a:rPr>
                <a:t>Title</a:t>
              </a:r>
            </a:p>
          </p:txBody>
        </p:sp>
        <p:sp>
          <p:nvSpPr>
            <p:cNvPr id="3076" name="Rectangle 9"/>
            <p:cNvSpPr>
              <a:spLocks noChangeArrowheads="1"/>
            </p:cNvSpPr>
            <p:nvPr/>
          </p:nvSpPr>
          <p:spPr bwMode="auto">
            <a:xfrm>
              <a:off x="1488" y="3120"/>
              <a:ext cx="4080" cy="480"/>
            </a:xfrm>
            <a:prstGeom prst="rect">
              <a:avLst/>
            </a:prstGeom>
            <a:noFill/>
            <a:ln>
              <a:noFill/>
            </a:ln>
            <a:extLst/>
          </p:spPr>
          <p:txBody>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spcBef>
                  <a:spcPct val="20000"/>
                </a:spcBef>
                <a:defRPr/>
              </a:pPr>
              <a:r>
                <a:rPr lang="fr-FR" altLang="en-US" sz="3200"/>
                <a:t>Sub-title</a:t>
              </a:r>
            </a:p>
          </p:txBody>
        </p:sp>
        <p:pic>
          <p:nvPicPr>
            <p:cNvPr id="3077" name="Picture 10" descr="logo-CIP-EN"/>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4896" y="3696"/>
              <a:ext cx="515" cy="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8" name="Rectangle 11"/>
            <p:cNvSpPr>
              <a:spLocks noChangeArrowheads="1"/>
            </p:cNvSpPr>
            <p:nvPr/>
          </p:nvSpPr>
          <p:spPr bwMode="auto">
            <a:xfrm>
              <a:off x="311" y="3825"/>
              <a:ext cx="1205" cy="326"/>
            </a:xfrm>
            <a:prstGeom prst="rect">
              <a:avLst/>
            </a:prstGeom>
            <a:noFill/>
            <a:ln>
              <a:noFill/>
            </a:ln>
            <a:extLst/>
          </p:spPr>
          <p:txBody>
            <a:bodyPr>
              <a:spAutoFit/>
            </a:bodyP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0" hangingPunct="0">
                <a:defRPr/>
              </a:pPr>
              <a:r>
                <a:rPr lang="en-US" altLang="en-US" sz="1400">
                  <a:latin typeface="Myriad Pro" pitchFamily="34" charset="0"/>
                </a:rPr>
                <a:t>PLACE PARTNER</a:t>
              </a:r>
              <a:r>
                <a:rPr lang="en-US" altLang="en-US" sz="1400"/>
                <a:t>’</a:t>
              </a:r>
              <a:r>
                <a:rPr lang="en-US" altLang="en-US" sz="1400">
                  <a:latin typeface="Myriad Pro" pitchFamily="34" charset="0"/>
                </a:rPr>
                <a:t>S LOGO HERE</a:t>
              </a:r>
              <a:endParaRPr lang="fr-FR" altLang="en-US" sz="1400">
                <a:latin typeface="Myriad Pro" pitchFamily="34" charset="0"/>
              </a:endParaRPr>
            </a:p>
          </p:txBody>
        </p:sp>
        <p:sp>
          <p:nvSpPr>
            <p:cNvPr id="3079" name="Rectangle 12"/>
            <p:cNvSpPr>
              <a:spLocks noChangeArrowheads="1"/>
            </p:cNvSpPr>
            <p:nvPr/>
          </p:nvSpPr>
          <p:spPr bwMode="auto">
            <a:xfrm>
              <a:off x="2688" y="3936"/>
              <a:ext cx="1680" cy="217"/>
            </a:xfrm>
            <a:prstGeom prst="rect">
              <a:avLst/>
            </a:prstGeom>
            <a:noFill/>
            <a:ln>
              <a:noFill/>
            </a:ln>
            <a:extLst/>
          </p:spPr>
          <p:txBody>
            <a:bodyPr lIns="0" tIns="0" rIns="0" bIns="0" anchor="ctr"/>
            <a:lstStyle>
              <a:lvl1pPr>
                <a:defRPr sz="2400">
                  <a:solidFill>
                    <a:schemeClr val="tx1"/>
                  </a:solidFill>
                  <a:latin typeface="Arial" pitchFamily="34" charset="0"/>
                  <a:ea typeface="Arial Unicode MS" pitchFamily="34" charset="-128"/>
                  <a:cs typeface="Arial Unicode MS" pitchFamily="34" charset="-128"/>
                </a:defRPr>
              </a:lvl1pPr>
              <a:lvl2pPr marL="742950" indent="-285750">
                <a:defRPr sz="2400">
                  <a:solidFill>
                    <a:schemeClr val="tx1"/>
                  </a:solidFill>
                  <a:latin typeface="Arial" pitchFamily="34" charset="0"/>
                  <a:ea typeface="Arial Unicode MS" pitchFamily="34" charset="-128"/>
                  <a:cs typeface="Arial Unicode MS" pitchFamily="34" charset="-128"/>
                </a:defRPr>
              </a:lvl2pPr>
              <a:lvl3pPr marL="1143000" indent="-228600">
                <a:defRPr sz="2400">
                  <a:solidFill>
                    <a:schemeClr val="tx1"/>
                  </a:solidFill>
                  <a:latin typeface="Arial" pitchFamily="34" charset="0"/>
                  <a:ea typeface="Arial Unicode MS" pitchFamily="34" charset="-128"/>
                  <a:cs typeface="Arial Unicode MS" pitchFamily="34" charset="-128"/>
                </a:defRPr>
              </a:lvl3pPr>
              <a:lvl4pPr marL="1600200" indent="-228600">
                <a:defRPr sz="2400">
                  <a:solidFill>
                    <a:schemeClr val="tx1"/>
                  </a:solidFill>
                  <a:latin typeface="Arial" pitchFamily="34" charset="0"/>
                  <a:ea typeface="Arial Unicode MS" pitchFamily="34" charset="-128"/>
                  <a:cs typeface="Arial Unicode MS" pitchFamily="34" charset="-128"/>
                </a:defRPr>
              </a:lvl4pPr>
              <a:lvl5pPr marL="2057400" indent="-22860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0" hangingPunct="0">
                <a:defRPr/>
              </a:pPr>
              <a:r>
                <a:rPr lang="fr-FR" altLang="en-US" sz="1100" b="1"/>
                <a:t>European Commission</a:t>
              </a:r>
              <a:r>
                <a:rPr lang="fr-FR" altLang="en-US" sz="1100"/>
                <a:t/>
              </a:r>
              <a:br>
                <a:rPr lang="fr-FR" altLang="en-US" sz="1100"/>
              </a:br>
              <a:r>
                <a:rPr lang="fr-FR" altLang="en-US" sz="1100"/>
                <a:t>Enterprise and Industry</a:t>
              </a:r>
              <a:endParaRPr lang="fr-FR" altLang="en-US" sz="1100">
                <a:latin typeface="Myriad Pro" pitchFamily="34" charset="0"/>
              </a:endParaRPr>
            </a:p>
          </p:txBody>
        </p:sp>
        <p:pic>
          <p:nvPicPr>
            <p:cNvPr id="3080" name="Picture 13" descr="EC-fla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2352" y="3936"/>
              <a:ext cx="306" cy="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1" name="Picture 14" descr="EEN-ppt-background-cover-green"/>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0" y="0"/>
              <a:ext cx="5760" cy="25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 name="Picture 15" descr="Logo-NET-EN"/>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336" y="2637"/>
              <a:ext cx="864" cy="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bg-B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12.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0.jpeg"/><Relationship Id="rId7" Type="http://schemas.openxmlformats.org/officeDocument/2006/relationships/diagramLayout" Target="../diagrams/layout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Data" Target="../diagrams/data1.xml"/><Relationship Id="rId5" Type="http://schemas.openxmlformats.org/officeDocument/2006/relationships/image" Target="../media/image12.jpeg"/><Relationship Id="rId10" Type="http://schemas.microsoft.com/office/2007/relationships/diagramDrawing" Target="../diagrams/drawing1.xml"/><Relationship Id="rId4" Type="http://schemas.openxmlformats.org/officeDocument/2006/relationships/image" Target="../media/image11.jpe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10.jpeg"/><Relationship Id="rId7"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12.jpeg"/><Relationship Id="rId10" Type="http://schemas.openxmlformats.org/officeDocument/2006/relationships/image" Target="../media/image31.png"/><Relationship Id="rId4" Type="http://schemas.openxmlformats.org/officeDocument/2006/relationships/image" Target="../media/image11.jpe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12.jpe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oleObject" Target="../embeddings/Microsoft_Office_Excel_97-2003_Worksheet2.xls"/><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image" Target="../media/image12.jpe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12.jpe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12.jpeg"/><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12.jpeg"/><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12.jpeg"/><Relationship Id="rId4"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12.jpeg"/><Relationship Id="rId4" Type="http://schemas.openxmlformats.org/officeDocument/2006/relationships/image" Target="../media/image11.jpe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41.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oleObject" Target="../embeddings/Microsoft_Office_Excel_97-2003_Worksheet1.xls"/><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12.jpeg"/><Relationship Id="rId4"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1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12.jpeg"/><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12.jpeg"/><Relationship Id="rId4" Type="http://schemas.openxmlformats.org/officeDocument/2006/relationships/image" Target="../media/image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12.jpeg"/><Relationship Id="rId4" Type="http://schemas.openxmlformats.org/officeDocument/2006/relationships/image" Target="../media/image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12.jpeg"/><Relationship Id="rId4" Type="http://schemas.openxmlformats.org/officeDocument/2006/relationships/image" Target="../media/image11.jpeg"/></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8.wmf"/><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1"/>
          <p:cNvSpPr>
            <a:spLocks noChangeArrowheads="1"/>
          </p:cNvSpPr>
          <p:nvPr/>
        </p:nvSpPr>
        <p:spPr bwMode="auto">
          <a:xfrm>
            <a:off x="0" y="3886200"/>
            <a:ext cx="9144000" cy="2971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endParaRPr lang="bg-BG" altLang="en-US"/>
          </a:p>
        </p:txBody>
      </p:sp>
      <p:sp>
        <p:nvSpPr>
          <p:cNvPr id="4099" name="Rectangle 4"/>
          <p:cNvSpPr>
            <a:spLocks noChangeArrowheads="1"/>
          </p:cNvSpPr>
          <p:nvPr/>
        </p:nvSpPr>
        <p:spPr bwMode="auto">
          <a:xfrm>
            <a:off x="1908175" y="3810000"/>
            <a:ext cx="70564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r>
              <a:rPr lang="en-US" altLang="en-US" b="1">
                <a:ea typeface="AT Rotis Sans Serif 65"/>
                <a:cs typeface="AT Rotis Sans Serif 65"/>
              </a:rPr>
              <a:t>Waste streams and waste management cycles - Innovative Methods of Waste Management and Recycling </a:t>
            </a:r>
            <a:endParaRPr lang="de-DE" altLang="en-US">
              <a:ea typeface="AT Rotis Sans Serif 65"/>
              <a:cs typeface="AT Rotis Sans Serif 65"/>
            </a:endParaRPr>
          </a:p>
        </p:txBody>
      </p:sp>
      <p:sp>
        <p:nvSpPr>
          <p:cNvPr id="4100" name="Rectangle 5"/>
          <p:cNvSpPr>
            <a:spLocks noChangeArrowheads="1"/>
          </p:cNvSpPr>
          <p:nvPr/>
        </p:nvSpPr>
        <p:spPr bwMode="auto">
          <a:xfrm>
            <a:off x="1979613" y="4953000"/>
            <a:ext cx="6859587"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r>
              <a:rPr lang="de-DE" altLang="de-DE" sz="2000" dirty="0">
                <a:ea typeface="ATRotis Sans Serif 55"/>
                <a:cs typeface="ATRotis Sans Serif 55"/>
              </a:rPr>
              <a:t>BEBB – </a:t>
            </a:r>
            <a:r>
              <a:rPr lang="de-DE" altLang="de-DE" sz="2000" dirty="0" err="1">
                <a:ea typeface="ATRotis Sans Serif 55"/>
                <a:cs typeface="ATRotis Sans Serif 55"/>
              </a:rPr>
              <a:t>Decentralised</a:t>
            </a:r>
            <a:r>
              <a:rPr lang="de-DE" altLang="de-DE" sz="2000" dirty="0">
                <a:ea typeface="ATRotis Sans Serif 55"/>
                <a:cs typeface="ATRotis Sans Serif 55"/>
              </a:rPr>
              <a:t> Training, Sofia, 01.10.2013</a:t>
            </a:r>
          </a:p>
          <a:p>
            <a:pPr eaLnBrk="1" hangingPunct="1"/>
            <a:r>
              <a:rPr lang="de-DE" altLang="de-DE" sz="2000" dirty="0">
                <a:ea typeface="ATRotis Sans Serif 55"/>
                <a:cs typeface="ATRotis Sans Serif 55"/>
              </a:rPr>
              <a:t>Dr. Jochen </a:t>
            </a:r>
            <a:r>
              <a:rPr lang="de-DE" altLang="de-DE" sz="2000" dirty="0" smtClean="0">
                <a:ea typeface="ATRotis Sans Serif 55"/>
                <a:cs typeface="ATRotis Sans Serif 55"/>
              </a:rPr>
              <a:t>Zeiger, Magdeburg CCI</a:t>
            </a:r>
            <a:endParaRPr lang="fr-FR" altLang="en-US" sz="2000" dirty="0">
              <a:solidFill>
                <a:srgbClr val="FFC000"/>
              </a:solidFill>
            </a:endParaRPr>
          </a:p>
        </p:txBody>
      </p:sp>
      <p:sp>
        <p:nvSpPr>
          <p:cNvPr id="4101" name="Rectangle 27"/>
          <p:cNvSpPr>
            <a:spLocks noChangeArrowheads="1"/>
          </p:cNvSpPr>
          <p:nvPr/>
        </p:nvSpPr>
        <p:spPr bwMode="auto">
          <a:xfrm>
            <a:off x="493713" y="6072188"/>
            <a:ext cx="1912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a:r>
              <a:rPr lang="en-US" altLang="en-US" sz="1400">
                <a:latin typeface="Myriad Pro"/>
              </a:rPr>
              <a:t> LOGO HERE</a:t>
            </a:r>
            <a:endParaRPr lang="fr-FR" altLang="en-US" sz="1400">
              <a:latin typeface="Myriad Pro"/>
            </a:endParaRPr>
          </a:p>
        </p:txBody>
      </p:sp>
      <p:pic>
        <p:nvPicPr>
          <p:cNvPr id="4102" name="Picture 31"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4186238"/>
            <a:ext cx="1371600"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3" name="Picture 34" descr="logo_ce-en-rvb-h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25875" y="5661025"/>
            <a:ext cx="1492250" cy="103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4" descr="bicc_new_logo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85813" y="5572125"/>
            <a:ext cx="1111250" cy="111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5" name="Picture 2" descr="\\VIOLINA\My Documents\Velichka\Ани\BEBB\BEBB_logos\BEBB logo.jpg"/>
          <p:cNvPicPr>
            <a:picLocks noChangeAspect="1" noChangeArrowheads="1"/>
          </p:cNvPicPr>
          <p:nvPr/>
        </p:nvPicPr>
        <p:blipFill>
          <a:blip r:embed="rId6">
            <a:extLst>
              <a:ext uri="{28A0092B-C50C-407E-A947-70E740481C1C}">
                <a14:useLocalDpi xmlns:a14="http://schemas.microsoft.com/office/drawing/2010/main" xmlns="" val="0"/>
              </a:ext>
            </a:extLst>
          </a:blip>
          <a:srcRect l="2974" r="4495"/>
          <a:stretch>
            <a:fillRect/>
          </a:stretch>
        </p:blipFill>
        <p:spPr bwMode="auto">
          <a:xfrm>
            <a:off x="6858000" y="5500688"/>
            <a:ext cx="1323975"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10</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331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hteck 7"/>
          <p:cNvSpPr/>
          <p:nvPr/>
        </p:nvSpPr>
        <p:spPr>
          <a:xfrm>
            <a:off x="755650" y="1268413"/>
            <a:ext cx="7686675" cy="4001095"/>
          </a:xfrm>
          <a:prstGeom prst="rect">
            <a:avLst/>
          </a:prstGeom>
        </p:spPr>
        <p:txBody>
          <a:bodyPr>
            <a:spAutoFit/>
          </a:bodyPr>
          <a:lstStyle/>
          <a:p>
            <a:pPr marL="450850" indent="-450850">
              <a:defRPr/>
            </a:pPr>
            <a:r>
              <a:rPr lang="en-US" altLang="en-US" sz="2000" b="1" dirty="0" smtClean="0">
                <a:ea typeface="AT Rotis Sans Serif 65"/>
                <a:cs typeface="AT Rotis Sans Serif 65"/>
              </a:rPr>
              <a:t>2.3 Market </a:t>
            </a:r>
            <a:r>
              <a:rPr lang="en-US" altLang="en-US" sz="2000" b="1" dirty="0">
                <a:ea typeface="AT Rotis Sans Serif 65"/>
                <a:cs typeface="AT Rotis Sans Serif 65"/>
              </a:rPr>
              <a:t>for repairing  and recycling of used electrical devices in Ghana </a:t>
            </a:r>
            <a:endParaRPr lang="de-DE" altLang="en-US" sz="2000" dirty="0">
              <a:ea typeface="AT Rotis Sans Serif 65"/>
            </a:endParaRPr>
          </a:p>
          <a:p>
            <a:pPr marL="457200" indent="-457200" eaLnBrk="0" hangingPunct="0">
              <a:defRPr/>
            </a:pPr>
            <a:endParaRPr lang="en-US" altLang="en-US" sz="1400" b="1" dirty="0">
              <a:ea typeface="AT Rotis Sans Serif 65"/>
              <a:cs typeface="AT Rotis Sans Serif 65"/>
            </a:endParaRPr>
          </a:p>
          <a:p>
            <a:pPr marL="177800" indent="-177800">
              <a:buFont typeface="Arial" pitchFamily="34" charset="0"/>
              <a:buChar char="•"/>
              <a:defRPr/>
            </a:pPr>
            <a:r>
              <a:rPr lang="en-US" altLang="en-US" sz="1600" dirty="0">
                <a:latin typeface="AT Rotis Sans Serif 65"/>
              </a:rPr>
              <a:t>For customer </a:t>
            </a:r>
            <a:r>
              <a:rPr lang="en-US" altLang="en-US" sz="1600" u="sng" dirty="0">
                <a:latin typeface="AT Rotis Sans Serif 65"/>
              </a:rPr>
              <a:t>very favorable conditions</a:t>
            </a:r>
            <a:r>
              <a:rPr lang="en-US" altLang="en-US" sz="1600" dirty="0">
                <a:latin typeface="AT Rotis Sans Serif 65"/>
              </a:rPr>
              <a:t>, if device works,</a:t>
            </a:r>
          </a:p>
          <a:p>
            <a:pPr marL="177800" indent="-177800">
              <a:buFont typeface="Arial" pitchFamily="34" charset="0"/>
              <a:buChar char="•"/>
              <a:defRPr/>
            </a:pPr>
            <a:endParaRPr lang="en-US" altLang="en-US" sz="1600" dirty="0">
              <a:latin typeface="AT Rotis Sans Serif 65"/>
            </a:endParaRPr>
          </a:p>
          <a:p>
            <a:pPr marL="177800" indent="-177800">
              <a:buFont typeface="Arial" pitchFamily="34" charset="0"/>
              <a:buChar char="•"/>
              <a:defRPr/>
            </a:pPr>
            <a:r>
              <a:rPr lang="en-US" altLang="en-US" sz="1600" dirty="0">
                <a:latin typeface="AT Rotis Sans Serif 65"/>
              </a:rPr>
              <a:t>If not, usage of one of the thousands of competent workshops,</a:t>
            </a:r>
          </a:p>
          <a:p>
            <a:pPr marL="177800" indent="-177800">
              <a:buFont typeface="Arial" pitchFamily="34" charset="0"/>
              <a:buChar char="•"/>
              <a:defRPr/>
            </a:pPr>
            <a:endParaRPr lang="en-US" altLang="en-US" sz="1600" dirty="0">
              <a:latin typeface="AT Rotis Sans Serif 65"/>
            </a:endParaRPr>
          </a:p>
          <a:p>
            <a:pPr marL="177800" indent="-177800">
              <a:buFont typeface="Arial" pitchFamily="34" charset="0"/>
              <a:buChar char="•"/>
              <a:defRPr/>
            </a:pPr>
            <a:r>
              <a:rPr lang="en-US" altLang="en-US" sz="1600" dirty="0">
                <a:latin typeface="AT Rotis Sans Serif 65"/>
              </a:rPr>
              <a:t>approx. 24,000 people repair electrical devices in Ghana, thereof 15,000 in the capital Accra,</a:t>
            </a:r>
          </a:p>
          <a:p>
            <a:pPr marL="177800" indent="-177800">
              <a:buFont typeface="Arial" pitchFamily="34" charset="0"/>
              <a:buChar char="•"/>
              <a:defRPr/>
            </a:pPr>
            <a:endParaRPr lang="en-US" altLang="en-US" sz="1600" dirty="0">
              <a:latin typeface="AT Rotis Sans Serif 65"/>
            </a:endParaRPr>
          </a:p>
          <a:p>
            <a:pPr marL="177800" indent="-177800">
              <a:buFont typeface="Arial" pitchFamily="34" charset="0"/>
              <a:buChar char="•"/>
              <a:defRPr/>
            </a:pPr>
            <a:r>
              <a:rPr lang="en-US" altLang="en-US" sz="1600" dirty="0">
                <a:latin typeface="AT Rotis Sans Serif 65"/>
              </a:rPr>
              <a:t>If repairing successful, it is still a favorable deal for buyer,</a:t>
            </a:r>
          </a:p>
          <a:p>
            <a:pPr marL="177800" indent="-177800">
              <a:buFont typeface="Arial" pitchFamily="34" charset="0"/>
              <a:buChar char="•"/>
              <a:defRPr/>
            </a:pPr>
            <a:endParaRPr lang="en-US" altLang="en-US" sz="1600" dirty="0">
              <a:latin typeface="AT Rotis Sans Serif 65"/>
            </a:endParaRPr>
          </a:p>
          <a:p>
            <a:pPr marL="177800" indent="-177800">
              <a:buFont typeface="Arial" pitchFamily="34" charset="0"/>
              <a:buChar char="•"/>
              <a:defRPr/>
            </a:pPr>
            <a:r>
              <a:rPr lang="en-US" altLang="en-US" sz="1600" dirty="0">
                <a:latin typeface="AT Rotis Sans Serif 65"/>
              </a:rPr>
              <a:t>If repairing not successful, electrical devices will be sold with loss to a salvager, </a:t>
            </a:r>
          </a:p>
          <a:p>
            <a:pPr marL="177800" indent="-177800">
              <a:buFont typeface="Arial" pitchFamily="34" charset="0"/>
              <a:buChar char="•"/>
              <a:defRPr/>
            </a:pPr>
            <a:endParaRPr lang="en-US" altLang="en-US" sz="1600" dirty="0">
              <a:latin typeface="AT Rotis Sans Serif 65"/>
            </a:endParaRPr>
          </a:p>
          <a:p>
            <a:pPr marL="177800" indent="-177800">
              <a:buFont typeface="Arial" pitchFamily="34" charset="0"/>
              <a:buChar char="•"/>
              <a:defRPr/>
            </a:pPr>
            <a:r>
              <a:rPr lang="en-US" altLang="en-US" sz="1600" dirty="0">
                <a:latin typeface="AT Rotis Sans Serif 65"/>
              </a:rPr>
              <a:t>approx. 6,000 people are collecting and recycling electrical scrap in Accra,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11</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434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3" name="Textplatzhalter 2"/>
          <p:cNvSpPr>
            <a:spLocks noGrp="1"/>
          </p:cNvSpPr>
          <p:nvPr>
            <p:ph type="body" sz="quarter" idx="4294967295"/>
          </p:nvPr>
        </p:nvSpPr>
        <p:spPr>
          <a:xfrm>
            <a:off x="714375" y="1609725"/>
            <a:ext cx="7807325" cy="3133725"/>
          </a:xfrm>
        </p:spPr>
        <p:txBody>
          <a:bodyPr/>
          <a:lstStyle/>
          <a:p>
            <a:pPr marL="180975" indent="-180975"/>
            <a:r>
              <a:rPr lang="en-US" altLang="en-US" sz="1600" smtClean="0">
                <a:latin typeface="AT Rotis Sans Serif 65"/>
                <a:ea typeface="ATRotis Sans Serif 55"/>
                <a:cs typeface="ATRotis Sans Serif 55"/>
              </a:rPr>
              <a:t>Income structure of the ma</a:t>
            </a:r>
            <a:r>
              <a:rPr lang="en-US" altLang="en-US" sz="1600" smtClean="0">
                <a:ea typeface="AT Rotis Sans Serif 65"/>
                <a:cs typeface="AT Rotis Sans Serif 65"/>
              </a:rPr>
              <a:t>rket for repairing and recycling of used electrical devices</a:t>
            </a:r>
            <a:r>
              <a:rPr lang="de-DE" altLang="en-US" sz="1600" smtClean="0">
                <a:latin typeface="AT Rotis Sans Serif 65"/>
                <a:ea typeface="ATRotis Sans Serif 55"/>
                <a:cs typeface="ATRotis Sans Serif 55"/>
              </a:rPr>
              <a:t>:</a:t>
            </a:r>
          </a:p>
          <a:p>
            <a:pPr marL="180975" indent="-180975"/>
            <a:endParaRPr lang="de-DE" altLang="en-US" sz="1600" smtClean="0">
              <a:latin typeface="AT Rotis Sans Serif 65"/>
              <a:ea typeface="ATRotis Sans Serif 55"/>
              <a:cs typeface="ATRotis Sans Serif 55"/>
            </a:endParaRPr>
          </a:p>
          <a:p>
            <a:pPr marL="638175" lvl="1" indent="-180975">
              <a:buFont typeface="Symbol" pitchFamily="18" charset="2"/>
              <a:buChar char="-"/>
            </a:pPr>
            <a:r>
              <a:rPr lang="en-US" altLang="en-US" sz="1600" smtClean="0">
                <a:latin typeface="AT Rotis Sans Serif 65"/>
                <a:ea typeface="ATRotis Sans Serif 55"/>
                <a:cs typeface="ATRotis Sans Serif 55"/>
              </a:rPr>
              <a:t>average earnings in Ghana approx. 600 €/year,</a:t>
            </a:r>
          </a:p>
          <a:p>
            <a:pPr marL="638175" lvl="1" indent="-180975">
              <a:buFont typeface="Symbol" pitchFamily="18" charset="2"/>
              <a:buChar char="-"/>
            </a:pPr>
            <a:endParaRPr lang="en-US" altLang="en-US" sz="1600" smtClean="0">
              <a:latin typeface="AT Rotis Sans Serif 65"/>
              <a:ea typeface="ATRotis Sans Serif 55"/>
              <a:cs typeface="ATRotis Sans Serif 55"/>
            </a:endParaRPr>
          </a:p>
          <a:p>
            <a:pPr marL="638175" lvl="1" indent="-180975">
              <a:buFont typeface="Symbol" pitchFamily="18" charset="2"/>
              <a:buChar char="-"/>
            </a:pPr>
            <a:r>
              <a:rPr lang="en-US" altLang="en-US" sz="1600" smtClean="0">
                <a:latin typeface="AT Rotis Sans Serif 65"/>
                <a:ea typeface="ATRotis Sans Serif 55"/>
                <a:cs typeface="ATRotis Sans Serif 55"/>
              </a:rPr>
              <a:t>average earnings of owner of a </a:t>
            </a:r>
            <a:r>
              <a:rPr lang="en-US" altLang="en-US" sz="1600" smtClean="0">
                <a:latin typeface="AT Rotis Sans Serif 65"/>
              </a:rPr>
              <a:t>workshop </a:t>
            </a:r>
            <a:r>
              <a:rPr lang="en-US" altLang="en-US" sz="1600" smtClean="0">
                <a:latin typeface="AT Rotis Sans Serif 65"/>
                <a:ea typeface="ATRotis Sans Serif 55"/>
                <a:cs typeface="ATRotis Sans Serif 55"/>
              </a:rPr>
              <a:t>max. 450 €/month,</a:t>
            </a:r>
          </a:p>
          <a:p>
            <a:pPr marL="638175" lvl="1" indent="-180975">
              <a:buFont typeface="Symbol" pitchFamily="18" charset="2"/>
              <a:buChar char="-"/>
            </a:pPr>
            <a:endParaRPr lang="en-US" altLang="en-US" sz="1600" smtClean="0">
              <a:latin typeface="AT Rotis Sans Serif 65"/>
              <a:ea typeface="ATRotis Sans Serif 55"/>
              <a:cs typeface="ATRotis Sans Serif 55"/>
            </a:endParaRPr>
          </a:p>
          <a:p>
            <a:pPr marL="638175" lvl="1" indent="-180975">
              <a:buFont typeface="Symbol" pitchFamily="18" charset="2"/>
              <a:buChar char="-"/>
            </a:pPr>
            <a:r>
              <a:rPr lang="en-US" altLang="en-US" sz="1600" smtClean="0">
                <a:latin typeface="AT Rotis Sans Serif 65"/>
                <a:ea typeface="ATRotis Sans Serif 55"/>
                <a:cs typeface="ATRotis Sans Serif 55"/>
              </a:rPr>
              <a:t>average earnings of a craftsman</a:t>
            </a:r>
            <a:r>
              <a:rPr lang="en-US" altLang="en-US" sz="1600" smtClean="0">
                <a:latin typeface="AT Rotis Sans Serif 65"/>
              </a:rPr>
              <a:t> </a:t>
            </a:r>
            <a:r>
              <a:rPr lang="en-US" altLang="en-US" sz="1600" smtClean="0">
                <a:latin typeface="AT Rotis Sans Serif 65"/>
                <a:ea typeface="ATRotis Sans Serif 55"/>
                <a:cs typeface="ATRotis Sans Serif 55"/>
              </a:rPr>
              <a:t>max. 200 €/month,</a:t>
            </a:r>
          </a:p>
          <a:p>
            <a:pPr marL="638175" lvl="1" indent="-180975">
              <a:buFont typeface="Symbol" pitchFamily="18" charset="2"/>
              <a:buChar char="-"/>
            </a:pPr>
            <a:endParaRPr lang="en-US" altLang="en-US" sz="1600" smtClean="0">
              <a:latin typeface="AT Rotis Sans Serif 65"/>
              <a:ea typeface="ATRotis Sans Serif 55"/>
              <a:cs typeface="ATRotis Sans Serif 55"/>
            </a:endParaRPr>
          </a:p>
          <a:p>
            <a:pPr marL="638175" lvl="1" indent="-180975">
              <a:buFont typeface="Symbol" pitchFamily="18" charset="2"/>
              <a:buChar char="-"/>
            </a:pPr>
            <a:r>
              <a:rPr lang="en-US" altLang="en-US" sz="1600" smtClean="0">
                <a:latin typeface="AT Rotis Sans Serif 65"/>
                <a:ea typeface="ATRotis Sans Serif 55"/>
                <a:cs typeface="ATRotis Sans Serif 55"/>
              </a:rPr>
              <a:t>average earnings of a </a:t>
            </a:r>
            <a:r>
              <a:rPr lang="en-US" altLang="en-US" sz="1600" smtClean="0">
                <a:latin typeface="AT Rotis Sans Serif 65"/>
              </a:rPr>
              <a:t>salvager or recycling worker on a landfill                </a:t>
            </a:r>
            <a:r>
              <a:rPr lang="en-US" altLang="en-US" sz="1600" smtClean="0">
                <a:latin typeface="AT Rotis Sans Serif 65"/>
                <a:ea typeface="ATRotis Sans Serif 55"/>
                <a:cs typeface="ATRotis Sans Serif 55"/>
              </a:rPr>
              <a:t>max. 100 €/month. </a:t>
            </a:r>
          </a:p>
          <a:p>
            <a:pPr marL="638175" lvl="1" indent="-180975">
              <a:buFont typeface="Wingdings" pitchFamily="2" charset="2"/>
              <a:buNone/>
            </a:pPr>
            <a:endParaRPr lang="en-US" altLang="en-US" sz="1600" smtClean="0">
              <a:latin typeface="AT Rotis Sans Serif 65"/>
              <a:ea typeface="ATRotis Sans Serif 55"/>
              <a:cs typeface="ATRotis Sans Serif 55"/>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536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7" name="Textplatzhalter 2"/>
          <p:cNvSpPr>
            <a:spLocks noGrp="1"/>
          </p:cNvSpPr>
          <p:nvPr>
            <p:ph type="body" sz="quarter" idx="4294967295"/>
          </p:nvPr>
        </p:nvSpPr>
        <p:spPr>
          <a:xfrm>
            <a:off x="714375" y="1520825"/>
            <a:ext cx="7807325" cy="4318000"/>
          </a:xfrm>
        </p:spPr>
        <p:txBody>
          <a:bodyPr/>
          <a:lstStyle/>
          <a:p>
            <a:pPr marL="177800" indent="-177800"/>
            <a:r>
              <a:rPr lang="de-DE" altLang="en-US" sz="1600" dirty="0" smtClean="0">
                <a:ea typeface="ATRotis Sans Serif 55"/>
                <a:cs typeface="ATRotis Sans Serif 55"/>
              </a:rPr>
              <a:t> </a:t>
            </a:r>
            <a:r>
              <a:rPr lang="en-US" altLang="en-US" sz="1600" dirty="0" smtClean="0"/>
              <a:t>Situation of recycling of electrical scrap </a:t>
            </a:r>
            <a:endParaRPr lang="de-DE" altLang="en-US" sz="1600" dirty="0" smtClean="0">
              <a:ea typeface="ATRotis Sans Serif 55"/>
              <a:cs typeface="ATRotis Sans Serif 55"/>
            </a:endParaRPr>
          </a:p>
          <a:p>
            <a:pPr marL="635000" lvl="1" indent="-177800">
              <a:buFont typeface="Symbol" pitchFamily="18" charset="2"/>
              <a:buChar char="-"/>
            </a:pPr>
            <a:endParaRPr lang="en-US" altLang="en-US" sz="1600" dirty="0" smtClean="0"/>
          </a:p>
          <a:p>
            <a:pPr marL="635000" lvl="1" indent="-177800">
              <a:buFont typeface="Symbol" pitchFamily="18" charset="2"/>
              <a:buChar char="-"/>
            </a:pPr>
            <a:r>
              <a:rPr lang="en-US" altLang="en-US" sz="1600" dirty="0" smtClean="0"/>
              <a:t>One of the environmentally most hazardous places in the world of recycling electrical scrap</a:t>
            </a:r>
            <a:r>
              <a:rPr lang="de-DE" altLang="en-US" sz="1600" dirty="0" smtClean="0">
                <a:ea typeface="ATRotis Sans Serif 55"/>
                <a:cs typeface="ATRotis Sans Serif 55"/>
              </a:rPr>
              <a:t>: </a:t>
            </a:r>
            <a:r>
              <a:rPr lang="en-US" altLang="en-US" sz="1600" dirty="0" smtClean="0"/>
              <a:t>landfill and disposal area </a:t>
            </a:r>
            <a:r>
              <a:rPr lang="en-US" altLang="en-US" sz="1600" dirty="0" err="1" smtClean="0"/>
              <a:t>Agbogbloshie</a:t>
            </a:r>
            <a:r>
              <a:rPr lang="en-US" altLang="en-US" sz="1600" dirty="0" smtClean="0"/>
              <a:t> Accra,</a:t>
            </a:r>
          </a:p>
          <a:p>
            <a:pPr marL="635000" lvl="1" indent="-177800">
              <a:buFont typeface="Symbol" pitchFamily="18" charset="2"/>
              <a:buChar char="-"/>
            </a:pPr>
            <a:endParaRPr lang="de-DE" altLang="en-US" sz="1600" dirty="0" smtClean="0">
              <a:ea typeface="ATRotis Sans Serif 55"/>
              <a:cs typeface="ATRotis Sans Serif 55"/>
            </a:endParaRPr>
          </a:p>
          <a:p>
            <a:pPr marL="635000" lvl="1" indent="-177800">
              <a:buFont typeface="Symbol" pitchFamily="18" charset="2"/>
              <a:buChar char="-"/>
            </a:pPr>
            <a:r>
              <a:rPr lang="de-DE" altLang="en-US" sz="1600" dirty="0" err="1" smtClean="0">
                <a:ea typeface="ATRotis Sans Serif 55"/>
                <a:cs typeface="ATRotis Sans Serif 55"/>
              </a:rPr>
              <a:t>Agbogbloshie</a:t>
            </a:r>
            <a:r>
              <a:rPr lang="de-DE" altLang="en-US" sz="1600" dirty="0" smtClean="0">
                <a:ea typeface="ATRotis Sans Serif 55"/>
                <a:cs typeface="ATRotis Sans Serif 55"/>
              </a:rPr>
              <a:t> </a:t>
            </a:r>
            <a:r>
              <a:rPr lang="de-DE" altLang="en-US" sz="1600" dirty="0" err="1" smtClean="0">
                <a:ea typeface="ATRotis Sans Serif 55"/>
                <a:cs typeface="ATRotis Sans Serif 55"/>
              </a:rPr>
              <a:t>is</a:t>
            </a:r>
            <a:r>
              <a:rPr lang="de-DE" altLang="en-US" sz="1600" dirty="0" smtClean="0">
                <a:ea typeface="ATRotis Sans Serif 55"/>
                <a:cs typeface="ATRotis Sans Serif 55"/>
              </a:rPr>
              <a:t> an </a:t>
            </a:r>
            <a:r>
              <a:rPr lang="de-DE" altLang="en-US" sz="1600" dirty="0" err="1" smtClean="0">
                <a:ea typeface="ATRotis Sans Serif 55"/>
                <a:cs typeface="ATRotis Sans Serif 55"/>
              </a:rPr>
              <a:t>approx</a:t>
            </a:r>
            <a:r>
              <a:rPr lang="de-DE" altLang="en-US" sz="1600" dirty="0" smtClean="0">
                <a:ea typeface="ATRotis Sans Serif 55"/>
                <a:cs typeface="ATRotis Sans Serif 55"/>
              </a:rPr>
              <a:t>. 5 </a:t>
            </a:r>
            <a:r>
              <a:rPr lang="en-US" altLang="en-US" sz="1600" dirty="0" smtClean="0"/>
              <a:t>square kilometers large suburb with simple residential areas, a large market and a commercial zone. Disposal area lies on the edge of the suburb and has a size of </a:t>
            </a:r>
            <a:r>
              <a:rPr lang="de-DE" altLang="en-US" sz="1600" dirty="0" smtClean="0">
                <a:ea typeface="ATRotis Sans Serif 55"/>
                <a:cs typeface="ATRotis Sans Serif 55"/>
              </a:rPr>
              <a:t>0,2 </a:t>
            </a:r>
            <a:r>
              <a:rPr lang="en-US" altLang="en-US" sz="1600" dirty="0" smtClean="0"/>
              <a:t>square kilometers.</a:t>
            </a:r>
            <a:endParaRPr lang="de-DE" altLang="en-US" sz="1600" dirty="0" smtClean="0">
              <a:ea typeface="ATRotis Sans Serif 55"/>
              <a:cs typeface="ATRotis Sans Serif 55"/>
            </a:endParaRPr>
          </a:p>
          <a:p>
            <a:pPr marL="635000" lvl="1" indent="-177800">
              <a:buFont typeface="Symbol" pitchFamily="18" charset="2"/>
              <a:buChar char="-"/>
            </a:pPr>
            <a:endParaRPr lang="de-DE" altLang="en-US" sz="1600" dirty="0" smtClean="0">
              <a:ea typeface="ATRotis Sans Serif 55"/>
              <a:cs typeface="ATRotis Sans Serif 55"/>
            </a:endParaRPr>
          </a:p>
          <a:p>
            <a:pPr marL="635000" lvl="1" indent="-177800">
              <a:buFont typeface="Symbol" pitchFamily="18" charset="2"/>
              <a:buChar char="-"/>
            </a:pPr>
            <a:r>
              <a:rPr lang="en-US" altLang="en-US" sz="1600" dirty="0" smtClean="0"/>
              <a:t>Throughput of approx. 13,000 tons of electrical waste per year, </a:t>
            </a:r>
            <a:r>
              <a:rPr lang="de-DE" altLang="en-US" sz="1600" dirty="0" smtClean="0">
                <a:ea typeface="ATRotis Sans Serif 55"/>
                <a:cs typeface="ATRotis Sans Serif 55"/>
              </a:rPr>
              <a:t> </a:t>
            </a:r>
          </a:p>
          <a:p>
            <a:pPr marL="635000" lvl="1" indent="-177800">
              <a:buFont typeface="Symbol" pitchFamily="18" charset="2"/>
              <a:buChar char="-"/>
            </a:pPr>
            <a:r>
              <a:rPr lang="en-US" altLang="en-US" sz="1600" dirty="0" smtClean="0"/>
              <a:t>immense environmental and health damage caused by soldering lead, dioxins, furans, CFC, phosphorus and heavy metals, </a:t>
            </a:r>
            <a:endParaRPr lang="de-DE" altLang="en-US" sz="1600" dirty="0" smtClean="0">
              <a:ea typeface="ATRotis Sans Serif 55"/>
              <a:cs typeface="ATRotis Sans Serif 55"/>
            </a:endParaRPr>
          </a:p>
          <a:p>
            <a:pPr marL="635000" lvl="1" indent="-177800">
              <a:buFont typeface="Symbol" pitchFamily="18" charset="2"/>
              <a:buChar char="-"/>
            </a:pPr>
            <a:endParaRPr lang="en-US" altLang="en-US" sz="1600" dirty="0" smtClean="0"/>
          </a:p>
          <a:p>
            <a:pPr marL="635000" lvl="1" indent="-177800">
              <a:buFont typeface="Symbol" pitchFamily="18" charset="2"/>
              <a:buChar char="-"/>
            </a:pPr>
            <a:r>
              <a:rPr lang="en-US" altLang="en-US" sz="1600" dirty="0" smtClean="0"/>
              <a:t>Life expectancy of the people working at the landfill, thereof many children and young people, is about 10 years from the start of the activity. </a:t>
            </a:r>
          </a:p>
          <a:p>
            <a:pPr marL="635000" lvl="1" indent="-177800">
              <a:buFont typeface="Symbol" pitchFamily="18" charset="2"/>
              <a:buChar char="-"/>
            </a:pPr>
            <a:endParaRPr lang="de-DE" altLang="en-US" sz="1600" dirty="0" smtClean="0">
              <a:ea typeface="ATRotis Sans Serif 55"/>
              <a:cs typeface="ATRotis Sans Serif 55"/>
            </a:endParaRPr>
          </a:p>
          <a:p>
            <a:pPr marL="635000" lvl="1" indent="-177800">
              <a:buFont typeface="Symbol" pitchFamily="18" charset="2"/>
              <a:buChar char="-"/>
            </a:pPr>
            <a:endParaRPr lang="de-DE" altLang="en-US" sz="1600" dirty="0" smtClean="0">
              <a:ea typeface="ATRotis Sans Serif 55"/>
              <a:cs typeface="ATRotis Sans Serif 55"/>
            </a:endParaRPr>
          </a:p>
          <a:p>
            <a:pPr marL="635000" lvl="1" indent="-177800">
              <a:buFont typeface="Symbol" pitchFamily="18" charset="2"/>
              <a:buChar char="-"/>
            </a:pPr>
            <a:endParaRPr lang="de-DE" altLang="en-US" sz="1600" dirty="0" smtClean="0">
              <a:ea typeface="ATRotis Sans Serif 55"/>
              <a:cs typeface="ATRotis Sans Serif 55"/>
            </a:endParaRPr>
          </a:p>
          <a:p>
            <a:pPr marL="635000" lvl="1" indent="-177800">
              <a:buFont typeface="Symbol" pitchFamily="18" charset="2"/>
              <a:buChar char="-"/>
            </a:pPr>
            <a:endParaRPr lang="de-DE" altLang="en-US" sz="1600" dirty="0" smtClean="0">
              <a:ea typeface="ATRotis Sans Serif 55"/>
              <a:cs typeface="ATRotis Sans Serif 55"/>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638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Grafik 4" descr="Abogbloshie Stadtteil.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508125" y="1187450"/>
            <a:ext cx="3576638" cy="445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2" name="Rechteck 1"/>
          <p:cNvSpPr>
            <a:spLocks noChangeArrowheads="1"/>
          </p:cNvSpPr>
          <p:nvPr/>
        </p:nvSpPr>
        <p:spPr bwMode="auto">
          <a:xfrm>
            <a:off x="5580063" y="1187450"/>
            <a:ext cx="31988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77800" indent="-177800"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1800">
                <a:ea typeface="ATRotis Sans Serif 55"/>
                <a:cs typeface="ATRotis Sans Serif 55"/>
              </a:rPr>
              <a:t>Impressions of Agbogbloshie</a:t>
            </a:r>
            <a:endParaRPr lang="en-US" altLang="en-US" sz="1800">
              <a:solidFill>
                <a:schemeClr val="tx2"/>
              </a:solidFill>
              <a:ea typeface="ATRotis Sans Serif 55"/>
              <a:cs typeface="ATRotis Sans Serif 55"/>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741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5" name="Grafik 3" descr="PICT5805.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547813" y="1250950"/>
            <a:ext cx="5880100" cy="441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843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9" name="Grafik 3" descr="PICT5801.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8763" y="1196975"/>
            <a:ext cx="5995987"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946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3" name="Grafik 3" descr="PICT5800.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763713" y="1235075"/>
            <a:ext cx="5900737" cy="442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17</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048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Grafik 4" descr="PICT5802.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700213" y="1196975"/>
            <a:ext cx="5895975" cy="442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18</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150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Grafik 3" descr="PICT5811.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547813" y="1220788"/>
            <a:ext cx="5919787" cy="4440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19</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253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feld 4"/>
          <p:cNvSpPr txBox="1"/>
          <p:nvPr/>
        </p:nvSpPr>
        <p:spPr>
          <a:xfrm>
            <a:off x="971550" y="1557338"/>
            <a:ext cx="7224713" cy="4216400"/>
          </a:xfrm>
          <a:prstGeom prst="rect">
            <a:avLst/>
          </a:prstGeom>
          <a:noFill/>
        </p:spPr>
        <p:txBody>
          <a:bodyPr>
            <a:spAutoFit/>
          </a:bodyPr>
          <a:lstStyle/>
          <a:p>
            <a:pPr>
              <a:defRPr/>
            </a:pPr>
            <a:r>
              <a:rPr lang="de-DE" sz="2000" b="1" dirty="0" smtClean="0">
                <a:ea typeface="ATRotis Sans Serif 55"/>
              </a:rPr>
              <a:t>2.4 </a:t>
            </a:r>
            <a:r>
              <a:rPr lang="de-DE" sz="2000" b="1" dirty="0">
                <a:ea typeface="ATRotis Sans Serif 55"/>
              </a:rPr>
              <a:t>Outlook</a:t>
            </a:r>
          </a:p>
          <a:p>
            <a:pPr marL="361950" indent="-361950">
              <a:buFont typeface="Arial" pitchFamily="34" charset="0"/>
              <a:buChar char="•"/>
              <a:defRPr/>
            </a:pPr>
            <a:endParaRPr lang="de-DE" sz="1400" dirty="0">
              <a:ea typeface="ATRotis Sans Serif 55"/>
            </a:endParaRPr>
          </a:p>
          <a:p>
            <a:pPr marL="361950" indent="-361950">
              <a:defRPr/>
            </a:pPr>
            <a:endParaRPr lang="de-DE" sz="1400" dirty="0">
              <a:ea typeface="ATRotis Sans Serif 55"/>
            </a:endParaRPr>
          </a:p>
          <a:p>
            <a:pPr marL="361950" indent="-361950">
              <a:buFont typeface="Arial" pitchFamily="34" charset="0"/>
              <a:buChar char="•"/>
              <a:defRPr/>
            </a:pPr>
            <a:r>
              <a:rPr lang="en-US" sz="1600" dirty="0">
                <a:ea typeface="ATRotis Sans Serif 55"/>
              </a:rPr>
              <a:t>For Ghana it would be best, to conserve the import of used electrical devices (functional and nonfunctional) from developed countries,  </a:t>
            </a:r>
          </a:p>
          <a:p>
            <a:pPr marL="361950" indent="-361950">
              <a:buFont typeface="Arial" pitchFamily="34" charset="0"/>
              <a:buChar char="•"/>
              <a:defRPr/>
            </a:pPr>
            <a:r>
              <a:rPr lang="en-US" sz="1600" dirty="0"/>
              <a:t>assist developing countries in the disposal/recovery of the remaining electrical waste. </a:t>
            </a:r>
          </a:p>
          <a:p>
            <a:pPr marL="361950" indent="-361950">
              <a:buFont typeface="Arial" pitchFamily="34" charset="0"/>
              <a:buChar char="•"/>
              <a:defRPr/>
            </a:pPr>
            <a:endParaRPr lang="en-US" sz="1600" dirty="0">
              <a:ea typeface="ATRotis Sans Serif 55"/>
            </a:endParaRPr>
          </a:p>
          <a:p>
            <a:pPr marL="361950" indent="-361950">
              <a:buFont typeface="Arial" pitchFamily="34" charset="0"/>
              <a:buChar char="•"/>
              <a:defRPr/>
            </a:pPr>
            <a:r>
              <a:rPr lang="en-US" sz="1600" dirty="0"/>
              <a:t>Project approaches have failed so far because mainly children and young people work on the landfill who are not  capable of being integrated in projects with German companies for reasons of child protection, </a:t>
            </a:r>
          </a:p>
          <a:p>
            <a:pPr marL="361950" indent="-361950">
              <a:buFont typeface="Arial" pitchFamily="34" charset="0"/>
              <a:buChar char="•"/>
              <a:defRPr/>
            </a:pPr>
            <a:endParaRPr lang="en-US" sz="1600" dirty="0">
              <a:ea typeface="ATRotis Sans Serif 55"/>
            </a:endParaRPr>
          </a:p>
          <a:p>
            <a:pPr marL="361950" indent="-361950">
              <a:buFont typeface="Arial" pitchFamily="34" charset="0"/>
              <a:buChar char="•"/>
              <a:defRPr/>
            </a:pPr>
            <a:r>
              <a:rPr lang="en-US" sz="1600" dirty="0"/>
              <a:t>Demand of </a:t>
            </a:r>
            <a:r>
              <a:rPr lang="en-US" sz="1600" dirty="0" err="1"/>
              <a:t>Ghanain</a:t>
            </a:r>
            <a:r>
              <a:rPr lang="en-US" sz="1600" dirty="0"/>
              <a:t> authorities to covering the costs of professional training for children and young people  by German companies – in view of the whole costs unrealizable.</a:t>
            </a:r>
            <a:endParaRPr lang="de-DE" sz="1600" dirty="0">
              <a:ea typeface="ATRotis Sans Serif 55"/>
            </a:endParaRPr>
          </a:p>
          <a:p>
            <a:pPr>
              <a:defRPr/>
            </a:pPr>
            <a:endParaRPr lang="de-DE" sz="1400" dirty="0">
              <a:ea typeface="ATRotis Sans Serif 55"/>
            </a:endParaRPr>
          </a:p>
          <a:p>
            <a:pPr>
              <a:defRPr/>
            </a:pP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12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hteck 6"/>
          <p:cNvSpPr/>
          <p:nvPr/>
        </p:nvSpPr>
        <p:spPr>
          <a:xfrm>
            <a:off x="827088" y="1023838"/>
            <a:ext cx="7777162" cy="4997450"/>
          </a:xfrm>
          <a:prstGeom prst="rect">
            <a:avLst/>
          </a:prstGeom>
        </p:spPr>
        <p:txBody>
          <a:bodyPr>
            <a:spAutoFit/>
          </a:bodyPr>
          <a:lstStyle/>
          <a:p>
            <a:pPr eaLnBrk="0" hangingPunct="0">
              <a:defRPr/>
            </a:pPr>
            <a:r>
              <a:rPr lang="en-US" altLang="en-US" b="1" dirty="0">
                <a:ea typeface="AT Rotis Sans Serif 65"/>
                <a:cs typeface="AT Rotis Sans Serif 65"/>
              </a:rPr>
              <a:t>Waste streams and waste management cycles - Innovative methods of waste management and recycling </a:t>
            </a:r>
          </a:p>
          <a:p>
            <a:pPr eaLnBrk="0" hangingPunct="0">
              <a:defRPr/>
            </a:pPr>
            <a:endParaRPr lang="en-US" altLang="en-US" sz="2000" b="1" dirty="0">
              <a:ea typeface="AT Rotis Sans Serif 65"/>
              <a:cs typeface="AT Rotis Sans Serif 65"/>
            </a:endParaRPr>
          </a:p>
          <a:p>
            <a:pPr marL="361950" indent="-361950" eaLnBrk="0" hangingPunct="0">
              <a:defRPr/>
            </a:pPr>
            <a:r>
              <a:rPr lang="en-US" altLang="en-US" sz="2000" b="1" dirty="0">
                <a:ea typeface="AT Rotis Sans Serif 65"/>
                <a:cs typeface="AT Rotis Sans Serif 65"/>
              </a:rPr>
              <a:t>1.   Introduction</a:t>
            </a:r>
          </a:p>
          <a:p>
            <a:pPr marL="361950" indent="-361950" eaLnBrk="0" hangingPunct="0">
              <a:defRPr/>
            </a:pPr>
            <a:endParaRPr lang="en-US" altLang="en-US" sz="2000" b="1" dirty="0">
              <a:ea typeface="AT Rotis Sans Serif 65"/>
              <a:cs typeface="AT Rotis Sans Serif 65"/>
            </a:endParaRPr>
          </a:p>
          <a:p>
            <a:pPr marL="361950" indent="-361950" eaLnBrk="0" hangingPunct="0">
              <a:defRPr/>
            </a:pPr>
            <a:r>
              <a:rPr lang="en-US" altLang="en-US" sz="2000" b="1" dirty="0">
                <a:ea typeface="AT Rotis Sans Serif 65"/>
                <a:cs typeface="AT Rotis Sans Serif 65"/>
              </a:rPr>
              <a:t>2</a:t>
            </a:r>
            <a:r>
              <a:rPr lang="en-US" altLang="en-US" sz="1800" b="1" dirty="0">
                <a:ea typeface="AT Rotis Sans Serif 65"/>
                <a:cs typeface="AT Rotis Sans Serif 65"/>
              </a:rPr>
              <a:t>.   Worst case – using the example of treatment of electrical scrap in Africa</a:t>
            </a:r>
          </a:p>
          <a:p>
            <a:pPr marL="361950" indent="-361950" eaLnBrk="0" hangingPunct="0">
              <a:defRPr/>
            </a:pPr>
            <a:endParaRPr lang="en-US" altLang="en-US" sz="1800" b="1" dirty="0">
              <a:ea typeface="AT Rotis Sans Serif 65"/>
              <a:cs typeface="AT Rotis Sans Serif 65"/>
            </a:endParaRPr>
          </a:p>
          <a:p>
            <a:pPr marL="361950" indent="-361950" eaLnBrk="0" hangingPunct="0">
              <a:defRPr/>
            </a:pPr>
            <a:r>
              <a:rPr lang="en-US" altLang="en-US" sz="1800" b="1" dirty="0">
                <a:ea typeface="AT Rotis Sans Serif 65"/>
                <a:cs typeface="AT Rotis Sans Serif 65"/>
              </a:rPr>
              <a:t>3.   Best recycling techniques  - waste management cycles designed according to availability of resources  using the example of treatment of sewage sludge</a:t>
            </a:r>
          </a:p>
          <a:p>
            <a:pPr marL="361950" indent="-361950" eaLnBrk="0" hangingPunct="0">
              <a:defRPr/>
            </a:pPr>
            <a:endParaRPr lang="en-US" altLang="en-US" sz="1800" b="1" dirty="0">
              <a:ea typeface="AT Rotis Sans Serif 65"/>
              <a:cs typeface="AT Rotis Sans Serif 65"/>
            </a:endParaRPr>
          </a:p>
          <a:p>
            <a:pPr marL="361950" indent="-361950" eaLnBrk="0" hangingPunct="0">
              <a:defRPr/>
            </a:pPr>
            <a:r>
              <a:rPr lang="en-US" altLang="en-US" sz="1800" b="1" dirty="0">
                <a:ea typeface="AT Rotis Sans Serif 65"/>
                <a:cs typeface="AT Rotis Sans Serif 65"/>
              </a:rPr>
              <a:t>4.   Best recycling techniques  - waste management cycles designed according to solving recovery problems using the example of treatment of household waste</a:t>
            </a:r>
            <a:endParaRPr lang="de-DE" altLang="en-US" sz="1800" dirty="0">
              <a:ea typeface="AT Rotis Sans Serif 65"/>
              <a:cs typeface="AT Rotis Sans Serif 65"/>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20</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355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9" name="Rechteck 5"/>
          <p:cNvSpPr>
            <a:spLocks noChangeArrowheads="1"/>
          </p:cNvSpPr>
          <p:nvPr/>
        </p:nvSpPr>
        <p:spPr bwMode="auto">
          <a:xfrm>
            <a:off x="611188" y="1700213"/>
            <a:ext cx="820896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66700" indent="-266700"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marL="355600" indent="-355600">
              <a:spcBef>
                <a:spcPct val="0"/>
              </a:spcBef>
              <a:buClrTx/>
              <a:buFontTx/>
              <a:buNone/>
            </a:pPr>
            <a:r>
              <a:rPr lang="en-US" altLang="en-US" sz="2400" b="1" dirty="0" smtClean="0">
                <a:ea typeface="AT Rotis Sans Serif 65"/>
                <a:cs typeface="AT Rotis Sans Serif 65"/>
              </a:rPr>
              <a:t>3. </a:t>
            </a:r>
            <a:r>
              <a:rPr lang="en-US" altLang="en-US" sz="2400" b="1" dirty="0">
                <a:ea typeface="AT Rotis Sans Serif 65"/>
                <a:cs typeface="AT Rotis Sans Serif 65"/>
              </a:rPr>
              <a:t>Best recycling techniques  - waste management cycles designed after availability of resources </a:t>
            </a:r>
            <a:r>
              <a:rPr lang="en-US" altLang="en-US" sz="2400" b="1" dirty="0" smtClean="0">
                <a:ea typeface="AT Rotis Sans Serif 65"/>
                <a:cs typeface="AT Rotis Sans Serif 65"/>
              </a:rPr>
              <a:t>using </a:t>
            </a:r>
            <a:r>
              <a:rPr lang="en-US" altLang="en-US" sz="2400" b="1" dirty="0">
                <a:ea typeface="AT Rotis Sans Serif 65"/>
                <a:cs typeface="AT Rotis Sans Serif 65"/>
              </a:rPr>
              <a:t>the example of treatment sewage sludge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21</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458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3" name="Rechteck 2"/>
          <p:cNvSpPr>
            <a:spLocks noChangeArrowheads="1"/>
          </p:cNvSpPr>
          <p:nvPr/>
        </p:nvSpPr>
        <p:spPr bwMode="auto">
          <a:xfrm>
            <a:off x="827088" y="1268760"/>
            <a:ext cx="21098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de-DE" altLang="de-DE" sz="2000" b="1" dirty="0" smtClean="0">
                <a:ea typeface="AT Rotis Sans Serif 65"/>
                <a:cs typeface="AT Rotis Sans Serif 65"/>
              </a:rPr>
              <a:t>3.1 </a:t>
            </a:r>
            <a:r>
              <a:rPr lang="de-DE" altLang="de-DE" sz="2000" b="1" dirty="0">
                <a:ea typeface="AT Rotis Sans Serif 65"/>
                <a:cs typeface="AT Rotis Sans Serif 65"/>
              </a:rPr>
              <a:t>Background</a:t>
            </a:r>
          </a:p>
        </p:txBody>
      </p:sp>
      <p:sp>
        <p:nvSpPr>
          <p:cNvPr id="24584" name="Textplatzhalter 2"/>
          <p:cNvSpPr>
            <a:spLocks noGrp="1"/>
          </p:cNvSpPr>
          <p:nvPr>
            <p:ph type="body" sz="quarter" idx="4294967295"/>
          </p:nvPr>
        </p:nvSpPr>
        <p:spPr>
          <a:xfrm>
            <a:off x="714375" y="1916113"/>
            <a:ext cx="7943850" cy="2808287"/>
          </a:xfrm>
        </p:spPr>
        <p:txBody>
          <a:bodyPr/>
          <a:lstStyle/>
          <a:p>
            <a:pPr marL="177800" indent="-177800"/>
            <a:r>
              <a:rPr lang="en-US" altLang="de-DE" sz="1600" dirty="0" smtClean="0">
                <a:ea typeface="ATRotis Sans Serif 55"/>
                <a:cs typeface="ATRotis Sans Serif 55"/>
              </a:rPr>
              <a:t>In Compliance with the German Sewage Sludge Ordinance it is allowed to bring sewage sludge up to fields,</a:t>
            </a:r>
            <a:endParaRPr lang="de-DE" altLang="de-DE" sz="1600" dirty="0" smtClean="0">
              <a:ea typeface="ATRotis Sans Serif 55"/>
              <a:cs typeface="ATRotis Sans Serif 55"/>
            </a:endParaRPr>
          </a:p>
          <a:p>
            <a:pPr marL="177800" indent="-177800"/>
            <a:endParaRPr lang="de-DE" altLang="de-DE" sz="1600" dirty="0" smtClean="0">
              <a:ea typeface="ATRotis Sans Serif 55"/>
              <a:cs typeface="ATRotis Sans Serif 55"/>
            </a:endParaRPr>
          </a:p>
          <a:p>
            <a:pPr marL="177800" indent="-177800"/>
            <a:r>
              <a:rPr lang="en-US" altLang="de-DE" sz="1600" dirty="0" smtClean="0">
                <a:ea typeface="ATRotis Sans Serif 55"/>
                <a:cs typeface="ATRotis Sans Serif 55"/>
              </a:rPr>
              <a:t>Cheapest way, but causes significant efforts: </a:t>
            </a:r>
          </a:p>
          <a:p>
            <a:pPr marL="635000" lvl="1" indent="-177800">
              <a:buFont typeface="Wingdings" pitchFamily="2" charset="2"/>
              <a:buNone/>
            </a:pPr>
            <a:endParaRPr lang="en-US" altLang="de-DE" sz="1600" dirty="0" smtClean="0">
              <a:ea typeface="ATRotis Sans Serif 55"/>
              <a:cs typeface="ATRotis Sans Serif 55"/>
            </a:endParaRPr>
          </a:p>
          <a:p>
            <a:pPr marL="635000" lvl="1" indent="-177800">
              <a:buFont typeface="Symbol" pitchFamily="18" charset="2"/>
              <a:buChar char="-"/>
            </a:pPr>
            <a:r>
              <a:rPr lang="en-US" altLang="de-DE" sz="1600" dirty="0" smtClean="0">
                <a:ea typeface="ATRotis Sans Serif 55"/>
                <a:cs typeface="ATRotis Sans Serif 55"/>
              </a:rPr>
              <a:t>Analysis of the sewage sludge,</a:t>
            </a:r>
          </a:p>
          <a:p>
            <a:pPr marL="635000" lvl="1" indent="-177800">
              <a:buFont typeface="Symbol" pitchFamily="18" charset="2"/>
              <a:buChar char="-"/>
            </a:pPr>
            <a:r>
              <a:rPr lang="en-US" altLang="de-DE" sz="1600" dirty="0" smtClean="0">
                <a:ea typeface="ATRotis Sans Serif 55"/>
                <a:cs typeface="ATRotis Sans Serif 55"/>
              </a:rPr>
              <a:t>Analysis of the Soil, </a:t>
            </a:r>
          </a:p>
          <a:p>
            <a:pPr marL="635000" lvl="1" indent="-177800">
              <a:buFont typeface="Symbol" pitchFamily="18" charset="2"/>
              <a:buChar char="-"/>
            </a:pPr>
            <a:r>
              <a:rPr lang="en-US" altLang="de-DE" sz="1600" dirty="0" smtClean="0">
                <a:ea typeface="ATRotis Sans Serif 55"/>
                <a:cs typeface="ATRotis Sans Serif 55"/>
              </a:rPr>
              <a:t>Provide evidence and register,</a:t>
            </a:r>
          </a:p>
          <a:p>
            <a:pPr marL="635000" lvl="1" indent="-177800">
              <a:buFont typeface="Symbol" pitchFamily="18" charset="2"/>
              <a:buChar char="-"/>
            </a:pPr>
            <a:r>
              <a:rPr lang="en-US" altLang="de-DE" sz="1600" dirty="0" smtClean="0">
                <a:ea typeface="ATRotis Sans Serif 55"/>
                <a:cs typeface="ATRotis Sans Serif 55"/>
              </a:rPr>
              <a:t>Create plans for bringing up sewage sludge.</a:t>
            </a:r>
          </a:p>
          <a:p>
            <a:pPr marL="177800" indent="-177800"/>
            <a:endParaRPr lang="en-US" altLang="de-DE" sz="1600" dirty="0" smtClean="0">
              <a:ea typeface="ATRotis Sans Serif 55"/>
              <a:cs typeface="ATRotis Sans Serif 55"/>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560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7" name="Textplatzhalter 2"/>
          <p:cNvSpPr>
            <a:spLocks noGrp="1"/>
          </p:cNvSpPr>
          <p:nvPr>
            <p:ph type="body" sz="quarter" idx="4294967295"/>
          </p:nvPr>
        </p:nvSpPr>
        <p:spPr>
          <a:xfrm>
            <a:off x="714375" y="1341438"/>
            <a:ext cx="7943850" cy="4032250"/>
          </a:xfrm>
        </p:spPr>
        <p:txBody>
          <a:bodyPr/>
          <a:lstStyle/>
          <a:p>
            <a:pPr marL="177800" indent="-177800">
              <a:buFontTx/>
              <a:buNone/>
            </a:pPr>
            <a:endParaRPr lang="en-US" altLang="de-DE" sz="1400" smtClean="0">
              <a:ea typeface="ATRotis Sans Serif 55"/>
              <a:cs typeface="ATRotis Sans Serif 55"/>
            </a:endParaRPr>
          </a:p>
          <a:p>
            <a:pPr marL="177800" indent="-177800"/>
            <a:r>
              <a:rPr lang="en-US" altLang="de-DE" sz="1600" smtClean="0">
                <a:ea typeface="ATRotis Sans Serif 55"/>
                <a:cs typeface="ATRotis Sans Serif 55"/>
              </a:rPr>
              <a:t>Prohibited to bring up sewage sludge to</a:t>
            </a:r>
          </a:p>
          <a:p>
            <a:pPr marL="177800" indent="-177800">
              <a:buFontTx/>
              <a:buNone/>
            </a:pPr>
            <a:endParaRPr lang="en-US" altLang="de-DE" sz="1600" smtClean="0">
              <a:ea typeface="ATRotis Sans Serif 55"/>
              <a:cs typeface="ATRotis Sans Serif 55"/>
            </a:endParaRPr>
          </a:p>
          <a:p>
            <a:pPr marL="635000" lvl="1" indent="-177800">
              <a:buFont typeface="Symbol" pitchFamily="18" charset="2"/>
              <a:buChar char="-"/>
            </a:pPr>
            <a:r>
              <a:rPr lang="en-US" altLang="de-DE" sz="1600" smtClean="0">
                <a:ea typeface="ATRotis Sans Serif 55"/>
                <a:cs typeface="ATRotis Sans Serif 55"/>
              </a:rPr>
              <a:t>Fruit- and vegetables fields, </a:t>
            </a:r>
          </a:p>
          <a:p>
            <a:pPr marL="635000" lvl="1" indent="-177800">
              <a:buFont typeface="Symbol" pitchFamily="18" charset="2"/>
              <a:buChar char="-"/>
            </a:pPr>
            <a:r>
              <a:rPr lang="en-US" altLang="de-DE" sz="1600" smtClean="0">
                <a:ea typeface="ATRotis Sans Serif 55"/>
                <a:cs typeface="ATRotis Sans Serif 55"/>
              </a:rPr>
              <a:t>Greenland, </a:t>
            </a:r>
          </a:p>
          <a:p>
            <a:pPr marL="635000" lvl="1" indent="-177800">
              <a:buFont typeface="Symbol" pitchFamily="18" charset="2"/>
              <a:buChar char="-"/>
            </a:pPr>
            <a:r>
              <a:rPr lang="en-US" altLang="de-DE" sz="1600" smtClean="0">
                <a:ea typeface="ATRotis Sans Serif 55"/>
                <a:cs typeface="ATRotis Sans Serif 55"/>
              </a:rPr>
              <a:t>Forest, </a:t>
            </a:r>
          </a:p>
          <a:p>
            <a:pPr marL="635000" lvl="1" indent="-177800">
              <a:buFont typeface="Symbol" pitchFamily="18" charset="2"/>
              <a:buChar char="-"/>
            </a:pPr>
            <a:r>
              <a:rPr lang="en-US" altLang="de-DE" sz="1600" smtClean="0">
                <a:ea typeface="ATRotis Sans Serif 55"/>
                <a:cs typeface="ATRotis Sans Serif 55"/>
              </a:rPr>
              <a:t>Fields in nature protection areas, </a:t>
            </a:r>
          </a:p>
          <a:p>
            <a:pPr marL="635000" lvl="1" indent="-177800">
              <a:buFont typeface="Symbol" pitchFamily="18" charset="2"/>
              <a:buChar char="-"/>
            </a:pPr>
            <a:r>
              <a:rPr lang="en-US" altLang="de-DE" sz="1600" smtClean="0">
                <a:ea typeface="ATRotis Sans Serif 55"/>
                <a:cs typeface="ATRotis Sans Serif 55"/>
              </a:rPr>
              <a:t>Fields in water protection areas and</a:t>
            </a:r>
          </a:p>
          <a:p>
            <a:pPr marL="635000" lvl="1" indent="-177800">
              <a:buFont typeface="Symbol" pitchFamily="18" charset="2"/>
              <a:buChar char="-"/>
            </a:pPr>
            <a:r>
              <a:rPr lang="en-US" altLang="de-DE" sz="1600" smtClean="0">
                <a:ea typeface="ATRotis Sans Serif 55"/>
                <a:cs typeface="ATRotis Sans Serif 55"/>
              </a:rPr>
              <a:t>If level of pollutants higher than the limit in the Sewage Sludge Ordinance.</a:t>
            </a:r>
          </a:p>
          <a:p>
            <a:pPr marL="635000" lvl="1" indent="-177800"/>
            <a:endParaRPr lang="en-US" altLang="de-DE" sz="1600" smtClean="0">
              <a:ea typeface="ATRotis Sans Serif 55"/>
              <a:cs typeface="ATRotis Sans Serif 55"/>
            </a:endParaRPr>
          </a:p>
          <a:p>
            <a:pPr marL="177800" indent="-177800"/>
            <a:r>
              <a:rPr lang="en-US" altLang="de-DE" sz="1600" smtClean="0">
                <a:ea typeface="ATRotis Sans Serif 55"/>
                <a:cs typeface="ATRotis Sans Serif 55"/>
              </a:rPr>
              <a:t>Intention of policy for the future is to prohibit the bringing up of sewage sludge to fields like in Switzerland (German federal states in the South and West are for prohibiting and the states in the North and East against),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662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1" name="Textplatzhalter 1"/>
          <p:cNvSpPr>
            <a:spLocks noGrp="1"/>
          </p:cNvSpPr>
          <p:nvPr>
            <p:ph type="body" sz="quarter" idx="4294967295"/>
          </p:nvPr>
        </p:nvSpPr>
        <p:spPr>
          <a:xfrm>
            <a:off x="714375" y="1368425"/>
            <a:ext cx="7807325" cy="404813"/>
          </a:xfrm>
        </p:spPr>
        <p:txBody>
          <a:bodyPr/>
          <a:lstStyle/>
          <a:p>
            <a:pPr marL="0" indent="0" eaLnBrk="1" hangingPunct="1">
              <a:buFontTx/>
              <a:buNone/>
            </a:pPr>
            <a:r>
              <a:rPr lang="de-DE" altLang="de-DE" sz="2000" b="1" dirty="0" smtClean="0">
                <a:ea typeface="AT Rotis Sans Serif 65"/>
                <a:cs typeface="AT Rotis Sans Serif 65"/>
              </a:rPr>
              <a:t>3.2 </a:t>
            </a:r>
            <a:r>
              <a:rPr lang="en-US" altLang="de-DE" sz="2000" b="1" dirty="0" smtClean="0">
                <a:ea typeface="AT Rotis Sans Serif 65"/>
                <a:cs typeface="AT Rotis Sans Serif 65"/>
              </a:rPr>
              <a:t>Actual situation of natural rock phosphate</a:t>
            </a:r>
          </a:p>
        </p:txBody>
      </p:sp>
      <p:sp>
        <p:nvSpPr>
          <p:cNvPr id="13" name="Textplatzhalter 2"/>
          <p:cNvSpPr>
            <a:spLocks noGrp="1"/>
          </p:cNvSpPr>
          <p:nvPr>
            <p:ph type="body" sz="quarter" idx="4294967295"/>
          </p:nvPr>
        </p:nvSpPr>
        <p:spPr>
          <a:xfrm>
            <a:off x="714375" y="2060575"/>
            <a:ext cx="7943850" cy="2808288"/>
          </a:xfrm>
          <a:extLst/>
        </p:spPr>
        <p:txBody>
          <a:bodyPr/>
          <a:lstStyle/>
          <a:p>
            <a:pPr marL="177800" indent="-177800">
              <a:buFont typeface="Arial" pitchFamily="34" charset="0"/>
              <a:buChar char="•"/>
              <a:defRPr/>
            </a:pPr>
            <a:r>
              <a:rPr lang="en-US" altLang="de-DE" sz="1600" dirty="0" smtClean="0">
                <a:ea typeface="ATRotis Sans Serif 55"/>
              </a:rPr>
              <a:t>Approx. 240,000 – 260,000 t/year import of rock phosphate to Germany per ship mainly from Morocco (approx. 80 %) and Israel,</a:t>
            </a:r>
          </a:p>
          <a:p>
            <a:pPr marL="177800" indent="-177800">
              <a:buFontTx/>
              <a:buNone/>
              <a:defRPr/>
            </a:pPr>
            <a:endParaRPr lang="en-US" altLang="de-DE" sz="1600" dirty="0" smtClean="0">
              <a:ea typeface="ATRotis Sans Serif 55"/>
            </a:endParaRPr>
          </a:p>
          <a:p>
            <a:pPr marL="177800" indent="-177800">
              <a:buFont typeface="Arial" pitchFamily="34" charset="0"/>
              <a:buChar char="•"/>
              <a:defRPr/>
            </a:pPr>
            <a:r>
              <a:rPr lang="en-US" altLang="de-DE" sz="1600" dirty="0" smtClean="0">
                <a:ea typeface="ATRotis Sans Serif 55"/>
              </a:rPr>
              <a:t>Per capita rate of phosphor in sewage in Germany approx. 2.5 kg/year,</a:t>
            </a:r>
          </a:p>
          <a:p>
            <a:pPr marL="177800" indent="-177800">
              <a:buFont typeface="Arial" pitchFamily="34" charset="0"/>
              <a:buChar char="•"/>
              <a:defRPr/>
            </a:pPr>
            <a:endParaRPr lang="en-US" altLang="de-DE" sz="1600" dirty="0" smtClean="0">
              <a:ea typeface="ATRotis Sans Serif 55"/>
            </a:endParaRPr>
          </a:p>
          <a:p>
            <a:pPr marL="177800" indent="-177800">
              <a:buFont typeface="Arial" pitchFamily="34" charset="0"/>
              <a:buChar char="•"/>
              <a:defRPr/>
            </a:pPr>
            <a:r>
              <a:rPr lang="en-US" altLang="de-DE" sz="1600" dirty="0" smtClean="0">
                <a:ea typeface="ATRotis Sans Serif 55"/>
              </a:rPr>
              <a:t>In case of mineralization of the entire sewage sludge in Germany for recovery of phosphor would be approx. 200,000 t phosphate available,</a:t>
            </a:r>
          </a:p>
          <a:p>
            <a:pPr marL="177800" indent="-177800">
              <a:buFont typeface="Arial" pitchFamily="34" charset="0"/>
              <a:buChar char="•"/>
              <a:defRPr/>
            </a:pPr>
            <a:endParaRPr lang="en-US" altLang="de-DE" sz="1600" dirty="0" smtClean="0">
              <a:ea typeface="ATRotis Sans Serif 55"/>
            </a:endParaRPr>
          </a:p>
          <a:p>
            <a:pPr marL="177800" indent="-177800">
              <a:buFont typeface="Arial" pitchFamily="34" charset="0"/>
              <a:buChar char="•"/>
              <a:defRPr/>
            </a:pPr>
            <a:r>
              <a:rPr lang="en-US" altLang="de-DE" sz="1600" dirty="0" smtClean="0">
                <a:ea typeface="ATRotis Sans Serif 55"/>
              </a:rPr>
              <a:t>Worldwide statistic remaining sources of rock phosphate approx. 300 years. </a:t>
            </a:r>
          </a:p>
          <a:p>
            <a:pPr marL="0" indent="0">
              <a:lnSpc>
                <a:spcPct val="80000"/>
              </a:lnSpc>
              <a:buFontTx/>
              <a:buNone/>
              <a:defRPr/>
            </a:pPr>
            <a:r>
              <a:rPr lang="de-DE" altLang="de-DE" sz="1600" dirty="0" smtClean="0">
                <a:ea typeface="ATRotis Sans Serif 55"/>
              </a:rPr>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765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5" name="Picture 8" descr="msotw9_temp0"/>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31800" y="2492375"/>
            <a:ext cx="3924300" cy="277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6" name="Picture 9" descr="msotw9_temp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787900" y="2460625"/>
            <a:ext cx="4105275"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hteck 2"/>
          <p:cNvSpPr/>
          <p:nvPr/>
        </p:nvSpPr>
        <p:spPr>
          <a:xfrm>
            <a:off x="1946275" y="1897063"/>
            <a:ext cx="871538" cy="307975"/>
          </a:xfrm>
          <a:prstGeom prst="rect">
            <a:avLst/>
          </a:prstGeom>
        </p:spPr>
        <p:txBody>
          <a:bodyPr wrap="none">
            <a:spAutoFit/>
          </a:bodyPr>
          <a:lstStyle/>
          <a:p>
            <a:pPr eaLnBrk="0" hangingPunct="0">
              <a:defRPr/>
            </a:pPr>
            <a:r>
              <a:rPr lang="de-DE" altLang="de-DE" sz="1400" kern="0" dirty="0" err="1">
                <a:solidFill>
                  <a:srgbClr val="000000"/>
                </a:solidFill>
                <a:latin typeface="Arial"/>
                <a:ea typeface="ATRotis Sans Serif 55"/>
                <a:cs typeface="Arial Unicode MS"/>
              </a:rPr>
              <a:t>Morocco</a:t>
            </a:r>
            <a:endParaRPr lang="en-US" dirty="0"/>
          </a:p>
        </p:txBody>
      </p:sp>
      <p:sp>
        <p:nvSpPr>
          <p:cNvPr id="27658" name="Textfeld 3"/>
          <p:cNvSpPr txBox="1">
            <a:spLocks noChangeArrowheads="1"/>
          </p:cNvSpPr>
          <p:nvPr/>
        </p:nvSpPr>
        <p:spPr bwMode="auto">
          <a:xfrm>
            <a:off x="5653088" y="1897063"/>
            <a:ext cx="1150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a:spcBef>
                <a:spcPct val="0"/>
              </a:spcBef>
              <a:buClrTx/>
              <a:buFontTx/>
              <a:buNone/>
            </a:pPr>
            <a:r>
              <a:rPr lang="de-DE" altLang="de-DE" sz="1400">
                <a:ea typeface="ATRotis Sans Serif 55"/>
                <a:cs typeface="ATRotis Sans Serif 55"/>
              </a:rPr>
              <a:t>South Africa</a:t>
            </a:r>
            <a:endParaRPr lang="en-US" altLang="en-US" sz="24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867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platzhalter 5"/>
          <p:cNvSpPr>
            <a:spLocks noGrp="1"/>
          </p:cNvSpPr>
          <p:nvPr>
            <p:ph type="body" sz="quarter" idx="4294967295"/>
          </p:nvPr>
        </p:nvSpPr>
        <p:spPr>
          <a:xfrm>
            <a:off x="714375" y="1102196"/>
            <a:ext cx="7807325" cy="4991100"/>
          </a:xfrm>
        </p:spPr>
        <p:txBody>
          <a:bodyPr/>
          <a:lstStyle/>
          <a:p>
            <a:pPr marL="0" indent="0">
              <a:buFontTx/>
              <a:buNone/>
              <a:defRPr/>
            </a:pPr>
            <a:r>
              <a:rPr lang="en-US" sz="2000" b="1" dirty="0"/>
              <a:t>3</a:t>
            </a:r>
            <a:r>
              <a:rPr lang="en-US" sz="2000" b="1" dirty="0" smtClean="0"/>
              <a:t>.3 Producing of phosphor fertilizer </a:t>
            </a:r>
          </a:p>
          <a:p>
            <a:pPr>
              <a:buFont typeface="Arial" pitchFamily="34" charset="0"/>
              <a:buChar char="•"/>
              <a:defRPr/>
            </a:pPr>
            <a:endParaRPr lang="en-US" sz="1400" dirty="0" smtClean="0"/>
          </a:p>
          <a:p>
            <a:pPr marL="182563" indent="-182563">
              <a:buFont typeface="Arial" pitchFamily="34" charset="0"/>
              <a:buChar char="•"/>
              <a:defRPr/>
            </a:pPr>
            <a:r>
              <a:rPr lang="en-US" sz="1400" dirty="0" smtClean="0"/>
              <a:t>Superphosphate: chemical extraction of rock phosphate (insoluble calcium phosphate) with sulfuric acid react to soluble calcium </a:t>
            </a:r>
            <a:r>
              <a:rPr lang="en-US" sz="1400" dirty="0" err="1" smtClean="0"/>
              <a:t>dihydrogenphosphate</a:t>
            </a:r>
            <a:r>
              <a:rPr lang="en-US" sz="1400" dirty="0" smtClean="0"/>
              <a:t> (approx. 16 – 22 per cent by weight P</a:t>
            </a:r>
            <a:r>
              <a:rPr lang="en-US" sz="1400" baseline="-25000" dirty="0" smtClean="0"/>
              <a:t>2</a:t>
            </a:r>
            <a:r>
              <a:rPr lang="en-US" sz="1400" dirty="0" smtClean="0"/>
              <a:t>O</a:t>
            </a:r>
            <a:r>
              <a:rPr lang="en-US" sz="1400" baseline="-25000" dirty="0" smtClean="0"/>
              <a:t>5</a:t>
            </a:r>
            <a:r>
              <a:rPr lang="en-US" sz="1400" dirty="0" smtClean="0"/>
              <a:t>),</a:t>
            </a:r>
          </a:p>
          <a:p>
            <a:pPr marL="0" indent="0">
              <a:buFontTx/>
              <a:buNone/>
              <a:defRPr/>
            </a:pPr>
            <a:r>
              <a:rPr lang="en-US" sz="1400" dirty="0" smtClean="0"/>
              <a:t>	Ca</a:t>
            </a:r>
            <a:r>
              <a:rPr lang="en-US" sz="1400" baseline="-25000" dirty="0" smtClean="0"/>
              <a:t>3</a:t>
            </a:r>
            <a:r>
              <a:rPr lang="en-US" sz="1400" dirty="0" smtClean="0"/>
              <a:t>(PO</a:t>
            </a:r>
            <a:r>
              <a:rPr lang="en-US" sz="1400" baseline="-25000" dirty="0" smtClean="0"/>
              <a:t>4</a:t>
            </a:r>
            <a:r>
              <a:rPr lang="en-US" sz="1400" dirty="0" smtClean="0"/>
              <a:t>)</a:t>
            </a:r>
            <a:r>
              <a:rPr lang="en-US" sz="1400" baseline="-25000" dirty="0" smtClean="0"/>
              <a:t>2</a:t>
            </a:r>
            <a:r>
              <a:rPr lang="en-US" sz="1400" dirty="0" smtClean="0"/>
              <a:t> + 2 H</a:t>
            </a:r>
            <a:r>
              <a:rPr lang="en-US" sz="1400" baseline="-25000" dirty="0" smtClean="0"/>
              <a:t>2</a:t>
            </a:r>
            <a:r>
              <a:rPr lang="en-US" sz="1400" dirty="0" smtClean="0"/>
              <a:t>SO</a:t>
            </a:r>
            <a:r>
              <a:rPr lang="en-US" sz="1400" baseline="-25000" dirty="0" smtClean="0"/>
              <a:t>4</a:t>
            </a:r>
            <a:r>
              <a:rPr lang="en-US" sz="1400" dirty="0" smtClean="0"/>
              <a:t> + 2 H</a:t>
            </a:r>
            <a:r>
              <a:rPr lang="en-US" sz="1400" baseline="-25000" dirty="0" smtClean="0"/>
              <a:t>2</a:t>
            </a:r>
            <a:r>
              <a:rPr lang="en-US" sz="1400" dirty="0" smtClean="0"/>
              <a:t>O </a:t>
            </a:r>
            <a:r>
              <a:rPr lang="en-US" sz="1400" dirty="0" smtClean="0">
                <a:sym typeface="Wingdings" pitchFamily="2" charset="2"/>
              </a:rPr>
              <a:t> </a:t>
            </a:r>
            <a:r>
              <a:rPr lang="en-US" sz="1400" dirty="0" err="1" smtClean="0">
                <a:sym typeface="Wingdings" pitchFamily="2" charset="2"/>
              </a:rPr>
              <a:t>Ca</a:t>
            </a:r>
            <a:r>
              <a:rPr lang="en-US" sz="1400" dirty="0" smtClean="0">
                <a:sym typeface="Wingdings" pitchFamily="2" charset="2"/>
              </a:rPr>
              <a:t>(H</a:t>
            </a:r>
            <a:r>
              <a:rPr lang="en-US" sz="1400" baseline="-25000" dirty="0" smtClean="0">
                <a:sym typeface="Wingdings" pitchFamily="2" charset="2"/>
              </a:rPr>
              <a:t>2</a:t>
            </a:r>
            <a:r>
              <a:rPr lang="en-US" sz="1400" dirty="0" smtClean="0">
                <a:sym typeface="Wingdings" pitchFamily="2" charset="2"/>
              </a:rPr>
              <a:t>PO</a:t>
            </a:r>
            <a:r>
              <a:rPr lang="en-US" sz="1400" baseline="-25000" dirty="0" smtClean="0">
                <a:sym typeface="Wingdings" pitchFamily="2" charset="2"/>
              </a:rPr>
              <a:t>4</a:t>
            </a:r>
            <a:r>
              <a:rPr lang="en-US" sz="1400" dirty="0" smtClean="0">
                <a:sym typeface="Wingdings" pitchFamily="2" charset="2"/>
              </a:rPr>
              <a:t>)</a:t>
            </a:r>
            <a:r>
              <a:rPr lang="en-US" sz="1400" baseline="-25000" dirty="0" smtClean="0">
                <a:sym typeface="Wingdings" pitchFamily="2" charset="2"/>
              </a:rPr>
              <a:t>2</a:t>
            </a:r>
            <a:r>
              <a:rPr lang="en-US" sz="1400" dirty="0" smtClean="0">
                <a:sym typeface="Wingdings" pitchFamily="2" charset="2"/>
              </a:rPr>
              <a:t> + 2 CaSO</a:t>
            </a:r>
            <a:r>
              <a:rPr lang="en-US" sz="1400" baseline="-25000" dirty="0" smtClean="0">
                <a:sym typeface="Wingdings" pitchFamily="2" charset="2"/>
              </a:rPr>
              <a:t>4</a:t>
            </a:r>
            <a:r>
              <a:rPr lang="en-US" sz="1400" dirty="0" smtClean="0">
                <a:sym typeface="Wingdings" pitchFamily="2" charset="2"/>
              </a:rPr>
              <a:t> * 2 H</a:t>
            </a:r>
            <a:r>
              <a:rPr lang="en-US" sz="1400" baseline="-25000" dirty="0" smtClean="0">
                <a:sym typeface="Wingdings" pitchFamily="2" charset="2"/>
              </a:rPr>
              <a:t>2</a:t>
            </a:r>
            <a:r>
              <a:rPr lang="en-US" sz="1400" dirty="0" smtClean="0">
                <a:sym typeface="Wingdings" pitchFamily="2" charset="2"/>
              </a:rPr>
              <a:t>O</a:t>
            </a:r>
          </a:p>
          <a:p>
            <a:pPr marL="182563" indent="-182563">
              <a:defRPr/>
            </a:pPr>
            <a:endParaRPr lang="en-US" sz="1400" dirty="0" smtClean="0">
              <a:sym typeface="Wingdings" pitchFamily="2" charset="2"/>
            </a:endParaRPr>
          </a:p>
          <a:p>
            <a:pPr marL="182563" indent="-182563">
              <a:buFont typeface="Arial" pitchFamily="34" charset="0"/>
              <a:buChar char="•"/>
              <a:defRPr/>
            </a:pPr>
            <a:r>
              <a:rPr lang="en-US" sz="1400" dirty="0" smtClean="0"/>
              <a:t>Double superphosphate: </a:t>
            </a:r>
            <a:r>
              <a:rPr lang="en-US" sz="1400" dirty="0"/>
              <a:t>chemical extraction of rock phosphate </a:t>
            </a:r>
            <a:r>
              <a:rPr lang="en-US" sz="1400" dirty="0" smtClean="0"/>
              <a:t>with normal technical phosphoric acid react also to </a:t>
            </a:r>
            <a:r>
              <a:rPr lang="en-US" sz="1400" dirty="0"/>
              <a:t>soluble calcium </a:t>
            </a:r>
            <a:r>
              <a:rPr lang="en-US" sz="1400" dirty="0" err="1" smtClean="0"/>
              <a:t>dihydrogenphosphate</a:t>
            </a:r>
            <a:r>
              <a:rPr lang="en-US" sz="1400" dirty="0" smtClean="0"/>
              <a:t> </a:t>
            </a:r>
            <a:r>
              <a:rPr lang="en-US" sz="1400" dirty="0"/>
              <a:t>(approx. </a:t>
            </a:r>
            <a:r>
              <a:rPr lang="en-US" sz="1400" dirty="0" smtClean="0"/>
              <a:t>35 per cent </a:t>
            </a:r>
            <a:r>
              <a:rPr lang="en-US" sz="1400" dirty="0"/>
              <a:t>by weight P</a:t>
            </a:r>
            <a:r>
              <a:rPr lang="en-US" sz="1400" baseline="-25000" dirty="0"/>
              <a:t>2</a:t>
            </a:r>
            <a:r>
              <a:rPr lang="en-US" sz="1400" dirty="0"/>
              <a:t>O</a:t>
            </a:r>
            <a:r>
              <a:rPr lang="en-US" sz="1400" baseline="-25000" dirty="0"/>
              <a:t>5</a:t>
            </a:r>
            <a:r>
              <a:rPr lang="en-US" sz="1400" dirty="0" smtClean="0"/>
              <a:t>),</a:t>
            </a:r>
          </a:p>
          <a:p>
            <a:pPr marL="0" indent="0">
              <a:buFontTx/>
              <a:buNone/>
              <a:defRPr/>
            </a:pPr>
            <a:r>
              <a:rPr lang="en-US" sz="1400" dirty="0"/>
              <a:t>	</a:t>
            </a:r>
            <a:r>
              <a:rPr lang="en-US" sz="1400" dirty="0" smtClean="0"/>
              <a:t>Ca</a:t>
            </a:r>
            <a:r>
              <a:rPr lang="en-US" sz="1400" baseline="-25000" dirty="0" smtClean="0"/>
              <a:t>3</a:t>
            </a:r>
            <a:r>
              <a:rPr lang="en-US" sz="1400" dirty="0" smtClean="0"/>
              <a:t>(PO</a:t>
            </a:r>
            <a:r>
              <a:rPr lang="en-US" sz="1400" baseline="-25000" dirty="0" smtClean="0"/>
              <a:t>4</a:t>
            </a:r>
            <a:r>
              <a:rPr lang="en-US" sz="1400" dirty="0" smtClean="0"/>
              <a:t>)</a:t>
            </a:r>
            <a:r>
              <a:rPr lang="en-US" sz="1400" baseline="-25000" dirty="0" smtClean="0"/>
              <a:t>2</a:t>
            </a:r>
            <a:r>
              <a:rPr lang="en-US" sz="1400" dirty="0" smtClean="0"/>
              <a:t> + 4 H</a:t>
            </a:r>
            <a:r>
              <a:rPr lang="en-US" sz="1400" baseline="-25000" dirty="0" smtClean="0"/>
              <a:t>3</a:t>
            </a:r>
            <a:r>
              <a:rPr lang="en-US" sz="1400" dirty="0" smtClean="0"/>
              <a:t>PO</a:t>
            </a:r>
            <a:r>
              <a:rPr lang="en-US" sz="1400" baseline="-25000" dirty="0" smtClean="0"/>
              <a:t>4</a:t>
            </a:r>
            <a:r>
              <a:rPr lang="en-US" sz="1400" dirty="0" smtClean="0"/>
              <a:t> </a:t>
            </a:r>
            <a:r>
              <a:rPr lang="en-US" sz="1400" dirty="0" smtClean="0">
                <a:sym typeface="Wingdings" pitchFamily="2" charset="2"/>
              </a:rPr>
              <a:t> 3 </a:t>
            </a:r>
            <a:r>
              <a:rPr lang="en-US" sz="1400" dirty="0" err="1" smtClean="0">
                <a:sym typeface="Wingdings" pitchFamily="2" charset="2"/>
              </a:rPr>
              <a:t>Ca</a:t>
            </a:r>
            <a:r>
              <a:rPr lang="en-US" sz="1400" dirty="0" smtClean="0">
                <a:sym typeface="Wingdings" pitchFamily="2" charset="2"/>
              </a:rPr>
              <a:t>(H</a:t>
            </a:r>
            <a:r>
              <a:rPr lang="en-US" sz="1400" baseline="-25000" dirty="0" smtClean="0">
                <a:sym typeface="Wingdings" pitchFamily="2" charset="2"/>
              </a:rPr>
              <a:t>2</a:t>
            </a:r>
            <a:r>
              <a:rPr lang="en-US" sz="1400" dirty="0" smtClean="0">
                <a:sym typeface="Wingdings" pitchFamily="2" charset="2"/>
              </a:rPr>
              <a:t>PO</a:t>
            </a:r>
            <a:r>
              <a:rPr lang="en-US" sz="1400" baseline="-25000" dirty="0" smtClean="0">
                <a:sym typeface="Wingdings" pitchFamily="2" charset="2"/>
              </a:rPr>
              <a:t>4</a:t>
            </a:r>
            <a:r>
              <a:rPr lang="en-US" sz="1400" dirty="0" smtClean="0">
                <a:sym typeface="Wingdings" pitchFamily="2" charset="2"/>
              </a:rPr>
              <a:t>)</a:t>
            </a:r>
            <a:r>
              <a:rPr lang="en-US" sz="1400" baseline="-25000" dirty="0" smtClean="0">
                <a:sym typeface="Wingdings" pitchFamily="2" charset="2"/>
              </a:rPr>
              <a:t>2</a:t>
            </a:r>
            <a:r>
              <a:rPr lang="en-US" sz="1400" dirty="0" smtClean="0">
                <a:sym typeface="Wingdings" pitchFamily="2" charset="2"/>
              </a:rPr>
              <a:t> </a:t>
            </a:r>
          </a:p>
          <a:p>
            <a:pPr marL="182563" indent="-182563">
              <a:defRPr/>
            </a:pPr>
            <a:endParaRPr lang="en-US" sz="1400" dirty="0" smtClean="0">
              <a:sym typeface="Wingdings" pitchFamily="2" charset="2"/>
            </a:endParaRPr>
          </a:p>
          <a:p>
            <a:pPr marL="182563" indent="-182563">
              <a:buFont typeface="Arial" pitchFamily="34" charset="0"/>
              <a:buChar char="•"/>
              <a:defRPr/>
            </a:pPr>
            <a:r>
              <a:rPr lang="en-US" sz="1400" dirty="0" smtClean="0">
                <a:sym typeface="Wingdings" pitchFamily="2" charset="2"/>
              </a:rPr>
              <a:t>Triple superphosphate: </a:t>
            </a:r>
            <a:r>
              <a:rPr lang="en-US" sz="1400" dirty="0" smtClean="0"/>
              <a:t>chemical </a:t>
            </a:r>
            <a:r>
              <a:rPr lang="en-US" sz="1400" dirty="0"/>
              <a:t>extraction of rock phosphate with </a:t>
            </a:r>
            <a:r>
              <a:rPr lang="en-US" sz="1400" dirty="0" smtClean="0"/>
              <a:t>phosphoric acid in higher quality react to approx</a:t>
            </a:r>
            <a:r>
              <a:rPr lang="en-US" sz="1400" dirty="0"/>
              <a:t>. </a:t>
            </a:r>
            <a:r>
              <a:rPr lang="en-US" sz="1400" dirty="0" smtClean="0"/>
              <a:t>46 per cent </a:t>
            </a:r>
            <a:r>
              <a:rPr lang="en-US" sz="1400" dirty="0"/>
              <a:t>by weight </a:t>
            </a:r>
            <a:r>
              <a:rPr lang="en-US" sz="1400" dirty="0" smtClean="0"/>
              <a:t>P</a:t>
            </a:r>
            <a:r>
              <a:rPr lang="en-US" sz="1400" baseline="-25000" dirty="0" smtClean="0"/>
              <a:t>2</a:t>
            </a:r>
            <a:r>
              <a:rPr lang="en-US" sz="1400" dirty="0" smtClean="0"/>
              <a:t>O</a:t>
            </a:r>
            <a:r>
              <a:rPr lang="en-US" sz="1400" baseline="-25000" dirty="0" smtClean="0"/>
              <a:t>5</a:t>
            </a:r>
            <a:r>
              <a:rPr lang="en-US" sz="1400" dirty="0" smtClean="0"/>
              <a:t>,</a:t>
            </a:r>
            <a:endParaRPr lang="en-US" sz="1400" dirty="0"/>
          </a:p>
          <a:p>
            <a:pPr marL="0" indent="0">
              <a:buFontTx/>
              <a:buNone/>
              <a:defRPr/>
            </a:pPr>
            <a:r>
              <a:rPr lang="en-US" sz="1400" dirty="0" smtClean="0"/>
              <a:t>	Ca</a:t>
            </a:r>
            <a:r>
              <a:rPr lang="en-US" sz="1400" baseline="-25000" dirty="0" smtClean="0"/>
              <a:t>3</a:t>
            </a:r>
            <a:r>
              <a:rPr lang="en-US" sz="1400" dirty="0" smtClean="0"/>
              <a:t>(PO</a:t>
            </a:r>
            <a:r>
              <a:rPr lang="en-US" sz="1400" baseline="-25000" dirty="0" smtClean="0"/>
              <a:t>4</a:t>
            </a:r>
            <a:r>
              <a:rPr lang="en-US" sz="1400" dirty="0" smtClean="0"/>
              <a:t>)</a:t>
            </a:r>
            <a:r>
              <a:rPr lang="en-US" sz="1400" baseline="-25000" dirty="0" smtClean="0"/>
              <a:t>2</a:t>
            </a:r>
            <a:r>
              <a:rPr lang="en-US" sz="1400" dirty="0" smtClean="0"/>
              <a:t> </a:t>
            </a:r>
            <a:r>
              <a:rPr lang="en-US" sz="1400" dirty="0"/>
              <a:t>+ 4 H</a:t>
            </a:r>
            <a:r>
              <a:rPr lang="en-US" sz="1400" baseline="-25000" dirty="0"/>
              <a:t>3</a:t>
            </a:r>
            <a:r>
              <a:rPr lang="en-US" sz="1400" dirty="0"/>
              <a:t>PO</a:t>
            </a:r>
            <a:r>
              <a:rPr lang="en-US" sz="1400" baseline="-25000" dirty="0"/>
              <a:t>4</a:t>
            </a:r>
            <a:r>
              <a:rPr lang="en-US" sz="1400" dirty="0"/>
              <a:t> </a:t>
            </a:r>
            <a:r>
              <a:rPr lang="en-US" sz="1400" dirty="0">
                <a:sym typeface="Wingdings" pitchFamily="2" charset="2"/>
              </a:rPr>
              <a:t> 3 </a:t>
            </a:r>
            <a:r>
              <a:rPr lang="en-US" sz="1400" dirty="0" err="1">
                <a:sym typeface="Wingdings" pitchFamily="2" charset="2"/>
              </a:rPr>
              <a:t>Ca</a:t>
            </a:r>
            <a:r>
              <a:rPr lang="en-US" sz="1400" dirty="0">
                <a:sym typeface="Wingdings" pitchFamily="2" charset="2"/>
              </a:rPr>
              <a:t>(H</a:t>
            </a:r>
            <a:r>
              <a:rPr lang="en-US" sz="1400" baseline="-25000" dirty="0">
                <a:sym typeface="Wingdings" pitchFamily="2" charset="2"/>
              </a:rPr>
              <a:t>2</a:t>
            </a:r>
            <a:r>
              <a:rPr lang="en-US" sz="1400" dirty="0">
                <a:sym typeface="Wingdings" pitchFamily="2" charset="2"/>
              </a:rPr>
              <a:t>PO</a:t>
            </a:r>
            <a:r>
              <a:rPr lang="en-US" sz="1400" baseline="-25000" dirty="0">
                <a:sym typeface="Wingdings" pitchFamily="2" charset="2"/>
              </a:rPr>
              <a:t>4</a:t>
            </a:r>
            <a:r>
              <a:rPr lang="en-US" sz="1400" dirty="0">
                <a:sym typeface="Wingdings" pitchFamily="2" charset="2"/>
              </a:rPr>
              <a:t>)</a:t>
            </a:r>
            <a:r>
              <a:rPr lang="en-US" sz="1400" baseline="-25000" dirty="0">
                <a:sym typeface="Wingdings" pitchFamily="2" charset="2"/>
              </a:rPr>
              <a:t>2</a:t>
            </a:r>
            <a:r>
              <a:rPr lang="en-US" sz="1400" dirty="0">
                <a:sym typeface="Wingdings" pitchFamily="2" charset="2"/>
              </a:rPr>
              <a:t> </a:t>
            </a:r>
          </a:p>
          <a:p>
            <a:pPr marL="182563" indent="-182563">
              <a:buFont typeface="Arial" pitchFamily="34" charset="0"/>
              <a:buChar char="•"/>
              <a:defRPr/>
            </a:pPr>
            <a:endParaRPr lang="en-US" sz="1400" dirty="0" smtClean="0">
              <a:sym typeface="Wingdings" pitchFamily="2" charset="2"/>
            </a:endParaRPr>
          </a:p>
          <a:p>
            <a:pPr marL="182563" indent="-182563">
              <a:buFont typeface="Arial" pitchFamily="34" charset="0"/>
              <a:buChar char="•"/>
              <a:defRPr/>
            </a:pPr>
            <a:r>
              <a:rPr lang="en-US" sz="1400" b="1" i="1" dirty="0" err="1" smtClean="0">
                <a:sym typeface="Wingdings" pitchFamily="2" charset="2"/>
              </a:rPr>
              <a:t>Recophos</a:t>
            </a:r>
            <a:r>
              <a:rPr lang="en-US" sz="1400" b="1" i="1" dirty="0" smtClean="0">
                <a:sym typeface="Wingdings" pitchFamily="2" charset="2"/>
              </a:rPr>
              <a:t>-Fertilizer: </a:t>
            </a:r>
            <a:r>
              <a:rPr lang="en-US" sz="1400" b="1" i="1" dirty="0"/>
              <a:t>chemical </a:t>
            </a:r>
            <a:r>
              <a:rPr lang="en-US" sz="1400" b="1" i="1" dirty="0" smtClean="0"/>
              <a:t> treatment of sewage sludge ash with phosphoric </a:t>
            </a:r>
            <a:r>
              <a:rPr lang="en-US" sz="1400" b="1" i="1" dirty="0"/>
              <a:t>acid </a:t>
            </a:r>
            <a:r>
              <a:rPr lang="en-US" sz="1400" b="1" i="1" dirty="0" smtClean="0"/>
              <a:t> und </a:t>
            </a:r>
            <a:r>
              <a:rPr lang="en-US" sz="1400" b="1" i="1" dirty="0"/>
              <a:t>approx. </a:t>
            </a:r>
            <a:r>
              <a:rPr lang="en-US" sz="1400" b="1" i="1" dirty="0" smtClean="0"/>
              <a:t>38 per cent </a:t>
            </a:r>
            <a:r>
              <a:rPr lang="en-US" sz="1400" b="1" i="1" dirty="0"/>
              <a:t>by weight </a:t>
            </a:r>
            <a:r>
              <a:rPr lang="en-US" sz="1400" b="1" i="1" dirty="0" smtClean="0"/>
              <a:t>P</a:t>
            </a:r>
            <a:r>
              <a:rPr lang="en-US" sz="1400" b="1" i="1" baseline="-25000" dirty="0" smtClean="0"/>
              <a:t>2</a:t>
            </a:r>
            <a:r>
              <a:rPr lang="en-US" sz="1400" b="1" i="1" dirty="0" smtClean="0"/>
              <a:t>O</a:t>
            </a:r>
            <a:r>
              <a:rPr lang="en-US" sz="1400" b="1" i="1" baseline="-25000" dirty="0" smtClean="0"/>
              <a:t>5.</a:t>
            </a:r>
          </a:p>
          <a:p>
            <a:pPr marL="182563" indent="-182563">
              <a:defRPr/>
            </a:pPr>
            <a:endParaRPr lang="de-DE" sz="1400" dirty="0" smtClean="0">
              <a:sym typeface="Wingdings" pitchFamily="2" charset="2"/>
            </a:endParaRPr>
          </a:p>
          <a:p>
            <a:pPr marL="182563" indent="-182563">
              <a:defRPr/>
            </a:pPr>
            <a:endParaRPr lang="de-DE" sz="1600" dirty="0" smtClean="0">
              <a:sym typeface="Wingdings" pitchFamily="2" charset="2"/>
            </a:endParaRPr>
          </a:p>
          <a:p>
            <a:pPr marL="182563" indent="-182563">
              <a:defRPr/>
            </a:pPr>
            <a:endParaRPr lang="de-DE" sz="1600" dirty="0" smtClean="0">
              <a:sym typeface="Wingdings" pitchFamily="2" charset="2"/>
            </a:endParaRPr>
          </a:p>
          <a:p>
            <a:pPr marL="182563" indent="-182563">
              <a:defRPr/>
            </a:pPr>
            <a:endParaRPr lang="de-DE" sz="1600" dirty="0" smtClean="0">
              <a:sym typeface="Wingdings" pitchFamily="2" charset="2"/>
            </a:endParaRPr>
          </a:p>
          <a:p>
            <a:pPr marL="182563" indent="-182563">
              <a:defRPr/>
            </a:pPr>
            <a:endParaRPr lang="de-DE" sz="1600" dirty="0" smtClean="0">
              <a:sym typeface="Wingdings" pitchFamily="2" charset="2"/>
            </a:endParaRPr>
          </a:p>
          <a:p>
            <a:pPr marL="182563" indent="-182563">
              <a:defRPr/>
            </a:pPr>
            <a:endParaRPr lang="de-DE" sz="1600" dirty="0" smtClean="0"/>
          </a:p>
          <a:p>
            <a:pPr>
              <a:defRPr/>
            </a:pPr>
            <a:endParaRPr lang="de-DE" sz="1600" dirty="0" smtClean="0"/>
          </a:p>
          <a:p>
            <a:pPr>
              <a:defRPr/>
            </a:pPr>
            <a:endParaRPr lang="de-DE" sz="1600" dirty="0" smtClean="0"/>
          </a:p>
          <a:p>
            <a:pPr>
              <a:defRPr/>
            </a:pPr>
            <a:endParaRPr lang="de-DE" sz="1600" dirty="0" smtClean="0"/>
          </a:p>
          <a:p>
            <a:pPr>
              <a:defRPr/>
            </a:pPr>
            <a:endParaRPr lang="de-DE" sz="1600" dirty="0" smtClean="0"/>
          </a:p>
          <a:p>
            <a:pPr>
              <a:defRPr/>
            </a:pPr>
            <a:endParaRPr lang="de-DE" sz="1600" dirty="0" smtClean="0"/>
          </a:p>
          <a:p>
            <a:pPr>
              <a:defRPr/>
            </a:pPr>
            <a:endParaRPr lang="de-DE" sz="1600" dirty="0" smtClean="0"/>
          </a:p>
          <a:p>
            <a:pPr>
              <a:defRPr/>
            </a:pPr>
            <a:endParaRPr lang="de-DE" sz="1600" b="1" dirty="0" smtClean="0"/>
          </a:p>
          <a:p>
            <a:pPr>
              <a:defRPr/>
            </a:pPr>
            <a:endParaRPr lang="de-DE" sz="1600"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2970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platzhalter 2"/>
          <p:cNvSpPr>
            <a:spLocks noGrp="1"/>
          </p:cNvSpPr>
          <p:nvPr>
            <p:ph type="body" sz="quarter" idx="4294967295"/>
          </p:nvPr>
        </p:nvSpPr>
        <p:spPr>
          <a:xfrm>
            <a:off x="714375" y="1989138"/>
            <a:ext cx="7943850" cy="3600450"/>
          </a:xfrm>
          <a:extLst/>
        </p:spPr>
        <p:txBody>
          <a:bodyPr/>
          <a:lstStyle/>
          <a:p>
            <a:pPr marL="180975" indent="-180975">
              <a:buFont typeface="Arial" pitchFamily="34" charset="0"/>
              <a:buChar char="•"/>
              <a:defRPr/>
            </a:pPr>
            <a:r>
              <a:rPr lang="en-US" altLang="de-DE" sz="1600" dirty="0" smtClean="0">
                <a:ea typeface="ATRotis Sans Serif 55"/>
              </a:rPr>
              <a:t>Sewage sludge volume in Germany per annum:</a:t>
            </a:r>
          </a:p>
          <a:p>
            <a:pPr marL="180975" indent="0">
              <a:buFontTx/>
              <a:buNone/>
              <a:defRPr/>
            </a:pPr>
            <a:endParaRPr lang="en-US" altLang="de-DE" sz="1600" dirty="0" smtClean="0">
              <a:ea typeface="ATRotis Sans Serif 55"/>
            </a:endParaRPr>
          </a:p>
          <a:p>
            <a:pPr marL="180975" indent="0">
              <a:buFontTx/>
              <a:buNone/>
              <a:defRPr/>
            </a:pPr>
            <a:r>
              <a:rPr lang="en-US" altLang="de-DE" sz="1600" dirty="0" smtClean="0">
                <a:ea typeface="ATRotis Sans Serif 55"/>
              </a:rPr>
              <a:t>10 </a:t>
            </a:r>
            <a:r>
              <a:rPr lang="en-US" altLang="de-DE" sz="1600" dirty="0" err="1" smtClean="0">
                <a:ea typeface="ATRotis Sans Serif 55"/>
              </a:rPr>
              <a:t>mio</a:t>
            </a:r>
            <a:r>
              <a:rPr lang="en-US" altLang="de-DE" sz="1600" dirty="0" smtClean="0">
                <a:ea typeface="ATRotis Sans Serif 55"/>
              </a:rPr>
              <a:t>. t, (approx. 25% dry substance and 75% water), thereof approx. 50 % in agricultural recovery and the other 50 % to incineration (650,000 t in sewage sludge mono-incineration, rest goes to municipal waste incineration plants, coal-fired power plants or cement mills, </a:t>
            </a:r>
            <a:endParaRPr lang="en-US" altLang="de-DE" sz="1600" b="1" u="sng" dirty="0" smtClean="0">
              <a:ea typeface="ATRotis Sans Serif 55"/>
            </a:endParaRPr>
          </a:p>
          <a:p>
            <a:pPr marL="180975" indent="-180975">
              <a:defRPr/>
            </a:pPr>
            <a:endParaRPr lang="en-US" altLang="de-DE" sz="1600" b="1" u="sng" dirty="0" smtClean="0">
              <a:ea typeface="ATRotis Sans Serif 55"/>
            </a:endParaRPr>
          </a:p>
          <a:p>
            <a:pPr marL="180975" indent="-180975">
              <a:buFont typeface="Arial" pitchFamily="34" charset="0"/>
              <a:buChar char="•"/>
              <a:defRPr/>
            </a:pPr>
            <a:r>
              <a:rPr lang="en-US" altLang="de-DE" sz="1600" dirty="0" smtClean="0">
                <a:ea typeface="ATRotis Sans Serif 55"/>
              </a:rPr>
              <a:t>Sewage sludge volume in Saxony-Anhalt per annum:</a:t>
            </a:r>
          </a:p>
          <a:p>
            <a:pPr marL="180975" indent="0">
              <a:buFontTx/>
              <a:buNone/>
              <a:defRPr/>
            </a:pPr>
            <a:r>
              <a:rPr lang="en-US" altLang="de-DE" sz="1600" dirty="0" smtClean="0">
                <a:ea typeface="ATRotis Sans Serif 55"/>
              </a:rPr>
              <a:t>240,000 t, thereof 25% dry substance,</a:t>
            </a:r>
            <a:endParaRPr lang="en-US" altLang="de-DE" sz="1600" b="1" u="sng" dirty="0" smtClean="0">
              <a:ea typeface="ATRotis Sans Serif 55"/>
            </a:endParaRPr>
          </a:p>
          <a:p>
            <a:pPr marL="180975" indent="-180975">
              <a:defRPr/>
            </a:pPr>
            <a:endParaRPr lang="en-US" altLang="de-DE" sz="1600" b="1" u="sng" dirty="0" smtClean="0">
              <a:ea typeface="ATRotis Sans Serif 55"/>
            </a:endParaRPr>
          </a:p>
          <a:p>
            <a:pPr marL="180975" indent="-180975">
              <a:buFont typeface="Arial" pitchFamily="34" charset="0"/>
              <a:buChar char="•"/>
              <a:defRPr/>
            </a:pPr>
            <a:r>
              <a:rPr lang="en-US" altLang="de-DE" sz="1600" dirty="0" smtClean="0">
                <a:ea typeface="ATRotis Sans Serif 55"/>
              </a:rPr>
              <a:t>Proportion of sewage sludge to ash:</a:t>
            </a:r>
          </a:p>
          <a:p>
            <a:pPr marL="180975" indent="0">
              <a:buFontTx/>
              <a:buNone/>
              <a:defRPr/>
            </a:pPr>
            <a:r>
              <a:rPr lang="en-US" altLang="de-DE" sz="1600" dirty="0" smtClean="0">
                <a:ea typeface="ATRotis Sans Serif 55"/>
              </a:rPr>
              <a:t>9 t sewage sludge result in 1 t ash (consistence similar apatite [raw phosphate]),</a:t>
            </a:r>
          </a:p>
          <a:p>
            <a:pPr marL="180975" indent="-180975">
              <a:buFontTx/>
              <a:buNone/>
              <a:defRPr/>
            </a:pPr>
            <a:endParaRPr lang="en-US" altLang="de-DE" sz="1400" dirty="0" smtClean="0">
              <a:ea typeface="ATRotis Sans Serif 55"/>
            </a:endParaRPr>
          </a:p>
        </p:txBody>
      </p:sp>
      <p:sp>
        <p:nvSpPr>
          <p:cNvPr id="28680" name="Textplatzhalter 1"/>
          <p:cNvSpPr>
            <a:spLocks/>
          </p:cNvSpPr>
          <p:nvPr/>
        </p:nvSpPr>
        <p:spPr bwMode="auto">
          <a:xfrm>
            <a:off x="714375" y="1336675"/>
            <a:ext cx="7807325" cy="404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spcBef>
                <a:spcPct val="20000"/>
              </a:spcBef>
              <a:defRPr/>
            </a:pPr>
            <a:r>
              <a:rPr lang="en-US" altLang="de-DE" sz="2000" b="1" dirty="0" smtClean="0">
                <a:latin typeface="+mn-lt"/>
                <a:ea typeface="AT Rotis Sans Serif 65"/>
                <a:cs typeface="AT Rotis Sans Serif 65"/>
              </a:rPr>
              <a:t>3.4 Current situation of sewage sludge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27</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072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platzhalter 2"/>
          <p:cNvSpPr>
            <a:spLocks noGrp="1"/>
          </p:cNvSpPr>
          <p:nvPr>
            <p:ph type="body" sz="quarter" idx="4294967295"/>
          </p:nvPr>
        </p:nvSpPr>
        <p:spPr>
          <a:xfrm>
            <a:off x="714375" y="1741488"/>
            <a:ext cx="7943850" cy="2767012"/>
          </a:xfrm>
          <a:extLst/>
        </p:spPr>
        <p:txBody>
          <a:bodyPr/>
          <a:lstStyle/>
          <a:p>
            <a:pPr marL="180975" indent="-180975">
              <a:buFontTx/>
              <a:buNone/>
              <a:defRPr/>
            </a:pPr>
            <a:endParaRPr lang="en-US" altLang="de-DE" sz="1400" dirty="0" smtClean="0">
              <a:ea typeface="ATRotis Sans Serif 55"/>
            </a:endParaRPr>
          </a:p>
          <a:p>
            <a:pPr marL="180975" indent="-180975">
              <a:buFont typeface="Arial" pitchFamily="34" charset="0"/>
              <a:buChar char="•"/>
              <a:defRPr/>
            </a:pPr>
            <a:r>
              <a:rPr lang="en-US" altLang="de-DE" sz="1600" dirty="0" smtClean="0">
                <a:ea typeface="ATRotis Sans Serif 55"/>
              </a:rPr>
              <a:t>Potential of sewage sludge ash:</a:t>
            </a:r>
            <a:endParaRPr lang="en-US" altLang="de-DE" sz="1600" i="1" dirty="0" smtClean="0">
              <a:ea typeface="ATRotis Sans Serif 55"/>
            </a:endParaRPr>
          </a:p>
          <a:p>
            <a:pPr marL="180975" indent="0">
              <a:buFontTx/>
              <a:buNone/>
              <a:defRPr/>
            </a:pPr>
            <a:r>
              <a:rPr lang="en-US" altLang="de-DE" sz="1600" dirty="0" smtClean="0">
                <a:ea typeface="ATRotis Sans Serif 55"/>
              </a:rPr>
              <a:t>total amount of approx. 1.2 </a:t>
            </a:r>
            <a:r>
              <a:rPr lang="en-US" altLang="de-DE" sz="1600" dirty="0" err="1" smtClean="0">
                <a:ea typeface="ATRotis Sans Serif 55"/>
              </a:rPr>
              <a:t>mio</a:t>
            </a:r>
            <a:r>
              <a:rPr lang="en-US" altLang="de-DE" sz="1600" dirty="0" smtClean="0">
                <a:ea typeface="ATRotis Sans Serif 55"/>
              </a:rPr>
              <a:t>. t with following components (approx.):	 </a:t>
            </a:r>
          </a:p>
          <a:p>
            <a:pPr marL="1008063" lvl="1" indent="-381000">
              <a:lnSpc>
                <a:spcPct val="80000"/>
              </a:lnSpc>
              <a:buFont typeface="Arial" pitchFamily="34" charset="0"/>
              <a:buChar char="–"/>
              <a:defRPr/>
            </a:pPr>
            <a:endParaRPr lang="en-US" altLang="de-DE" sz="1600" dirty="0" smtClean="0">
              <a:ea typeface="ATRotis Sans Serif 55"/>
            </a:endParaRPr>
          </a:p>
          <a:p>
            <a:pPr marL="1008063" lvl="1" indent="-381000">
              <a:lnSpc>
                <a:spcPct val="80000"/>
              </a:lnSpc>
              <a:buFont typeface="Arial" pitchFamily="34" charset="0"/>
              <a:buChar char="–"/>
              <a:defRPr/>
            </a:pPr>
            <a:r>
              <a:rPr lang="en-US" altLang="de-DE" sz="1600" dirty="0" smtClean="0">
                <a:ea typeface="ATRotis Sans Serif 55"/>
              </a:rPr>
              <a:t>240,000 t phosphate</a:t>
            </a:r>
          </a:p>
          <a:p>
            <a:pPr marL="1008063" lvl="1" indent="-381000">
              <a:lnSpc>
                <a:spcPct val="80000"/>
              </a:lnSpc>
              <a:buFont typeface="Arial" pitchFamily="34" charset="0"/>
              <a:buChar char="–"/>
              <a:defRPr/>
            </a:pPr>
            <a:r>
              <a:rPr lang="en-US" altLang="de-DE" sz="1600" dirty="0" smtClean="0">
                <a:ea typeface="ATRotis Sans Serif 55"/>
              </a:rPr>
              <a:t>150,000 t iron</a:t>
            </a:r>
          </a:p>
          <a:p>
            <a:pPr marL="1008063" lvl="1" indent="-381000">
              <a:lnSpc>
                <a:spcPct val="80000"/>
              </a:lnSpc>
              <a:buFont typeface="Arial" pitchFamily="34" charset="0"/>
              <a:buChar char="–"/>
              <a:defRPr/>
            </a:pPr>
            <a:r>
              <a:rPr lang="en-US" altLang="de-DE" sz="1600" dirty="0" smtClean="0">
                <a:ea typeface="ATRotis Sans Serif 55"/>
              </a:rPr>
              <a:t>85,000 t </a:t>
            </a:r>
            <a:r>
              <a:rPr lang="en-US" altLang="de-DE" sz="1600" dirty="0" err="1" smtClean="0">
                <a:ea typeface="ATRotis Sans Serif 55"/>
              </a:rPr>
              <a:t>aluminium</a:t>
            </a:r>
            <a:endParaRPr lang="en-US" altLang="de-DE" sz="1600" dirty="0" smtClean="0">
              <a:ea typeface="ATRotis Sans Serif 55"/>
            </a:endParaRPr>
          </a:p>
          <a:p>
            <a:pPr marL="1008063" lvl="1" indent="-381000">
              <a:lnSpc>
                <a:spcPct val="80000"/>
              </a:lnSpc>
              <a:buFont typeface="Arial" pitchFamily="34" charset="0"/>
              <a:buChar char="–"/>
              <a:defRPr/>
            </a:pPr>
            <a:r>
              <a:rPr lang="en-US" altLang="de-DE" sz="1600" dirty="0" smtClean="0">
                <a:ea typeface="ATRotis Sans Serif 55"/>
              </a:rPr>
              <a:t>35,000 t magnesium</a:t>
            </a:r>
          </a:p>
          <a:p>
            <a:pPr marL="1008063" lvl="1" indent="-381000">
              <a:lnSpc>
                <a:spcPct val="80000"/>
              </a:lnSpc>
              <a:buFont typeface="Arial" pitchFamily="34" charset="0"/>
              <a:buChar char="–"/>
              <a:defRPr/>
            </a:pPr>
            <a:r>
              <a:rPr lang="en-US" altLang="de-DE" sz="1600" dirty="0" smtClean="0">
                <a:ea typeface="ATRotis Sans Serif 55"/>
              </a:rPr>
              <a:t>1,200 t thallium</a:t>
            </a:r>
          </a:p>
          <a:p>
            <a:pPr marL="1008063" lvl="1" indent="-381000">
              <a:lnSpc>
                <a:spcPct val="80000"/>
              </a:lnSpc>
              <a:buFont typeface="Arial" pitchFamily="34" charset="0"/>
              <a:buChar char="–"/>
              <a:defRPr/>
            </a:pPr>
            <a:r>
              <a:rPr lang="en-US" altLang="de-DE" sz="1600" dirty="0" smtClean="0">
                <a:ea typeface="ATRotis Sans Serif 55"/>
              </a:rPr>
              <a:t>1,300 t germanium.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28</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174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extplatzhalter 1"/>
          <p:cNvSpPr>
            <a:spLocks noGrp="1"/>
          </p:cNvSpPr>
          <p:nvPr>
            <p:ph type="body" sz="quarter" idx="4294967295"/>
          </p:nvPr>
        </p:nvSpPr>
        <p:spPr>
          <a:xfrm>
            <a:off x="714375" y="1052513"/>
            <a:ext cx="7807325" cy="720725"/>
          </a:xfrm>
        </p:spPr>
        <p:txBody>
          <a:bodyPr/>
          <a:lstStyle/>
          <a:p>
            <a:pPr marL="447675" indent="-447675" eaLnBrk="1" hangingPunct="1">
              <a:buFontTx/>
              <a:buNone/>
            </a:pPr>
            <a:r>
              <a:rPr lang="en-US" altLang="de-DE" sz="2000" b="1" dirty="0" smtClean="0">
                <a:ea typeface="AT Rotis Sans Serif 65"/>
                <a:cs typeface="AT Rotis Sans Serif 65"/>
              </a:rPr>
              <a:t>3.5 </a:t>
            </a:r>
            <a:r>
              <a:rPr lang="en-US" altLang="de-DE" sz="2000" b="1" dirty="0" err="1" smtClean="0">
                <a:ea typeface="AT Rotis Sans Serif 65"/>
                <a:cs typeface="AT Rotis Sans Serif 65"/>
              </a:rPr>
              <a:t>RecoPhos</a:t>
            </a:r>
            <a:r>
              <a:rPr lang="en-US" altLang="de-DE" sz="2000" b="1" dirty="0" smtClean="0">
                <a:ea typeface="AT Rotis Sans Serif 65"/>
                <a:cs typeface="AT Rotis Sans Serif 65"/>
              </a:rPr>
              <a:t>-Process - </a:t>
            </a:r>
            <a:r>
              <a:rPr lang="en-US" altLang="en-US" sz="2000" b="1" dirty="0" smtClean="0"/>
              <a:t>Full-scale recovery of phosphate from sewage sludge ash</a:t>
            </a:r>
            <a:endParaRPr lang="en-US" altLang="de-DE" sz="2000" b="1" dirty="0" smtClean="0">
              <a:ea typeface="AT Rotis Sans Serif 65"/>
              <a:cs typeface="AT Rotis Sans Serif 65"/>
            </a:endParaRPr>
          </a:p>
        </p:txBody>
      </p:sp>
      <p:pic>
        <p:nvPicPr>
          <p:cNvPr id="31752" name="Grafik 8" descr="Foto Wirbelschicht.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5220072" y="1989138"/>
            <a:ext cx="2479998" cy="329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Grafik 9" descr="Schema Wirbelschicht.jpg"/>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1062038" y="1989138"/>
            <a:ext cx="2933700" cy="329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feld 1"/>
          <p:cNvSpPr txBox="1"/>
          <p:nvPr/>
        </p:nvSpPr>
        <p:spPr>
          <a:xfrm>
            <a:off x="1043608" y="5301208"/>
            <a:ext cx="2569934" cy="338554"/>
          </a:xfrm>
          <a:prstGeom prst="rect">
            <a:avLst/>
          </a:prstGeom>
          <a:noFill/>
        </p:spPr>
        <p:txBody>
          <a:bodyPr wrap="none" rtlCol="0">
            <a:spAutoFit/>
          </a:bodyPr>
          <a:lstStyle/>
          <a:p>
            <a:r>
              <a:rPr lang="en-US" sz="1600" b="1" dirty="0" smtClean="0"/>
              <a:t>Circulating fluidized bed</a:t>
            </a:r>
            <a:endParaRPr lang="en-US" sz="1600" b="1" dirty="0"/>
          </a:p>
        </p:txBody>
      </p:sp>
      <p:sp>
        <p:nvSpPr>
          <p:cNvPr id="10" name="Textfeld 9"/>
          <p:cNvSpPr txBox="1"/>
          <p:nvPr/>
        </p:nvSpPr>
        <p:spPr>
          <a:xfrm>
            <a:off x="5148064" y="5301208"/>
            <a:ext cx="2533066" cy="338554"/>
          </a:xfrm>
          <a:prstGeom prst="rect">
            <a:avLst/>
          </a:prstGeom>
          <a:noFill/>
        </p:spPr>
        <p:txBody>
          <a:bodyPr wrap="none" rtlCol="0">
            <a:spAutoFit/>
          </a:bodyPr>
          <a:lstStyle/>
          <a:p>
            <a:r>
              <a:rPr lang="en-US" sz="1600" b="1" dirty="0" smtClean="0"/>
              <a:t>Fluidized bed apparatus</a:t>
            </a:r>
            <a:endParaRPr lang="en-US" sz="1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29</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2772" name="Picture 18" descr="Logo-NET-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4" descr="bicc_new_logo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2" descr="\\VIOLINA\My Documents\Velichka\Ани\BEBB\BEBB_logos\BEBB logo.jpg"/>
          <p:cNvPicPr>
            <a:picLocks noChangeAspect="1" noChangeArrowheads="1"/>
          </p:cNvPicPr>
          <p:nvPr/>
        </p:nvPicPr>
        <p:blipFill>
          <a:blip r:embed="rId6">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5" name="Textplatzhalter 1"/>
          <p:cNvSpPr>
            <a:spLocks noGrp="1"/>
          </p:cNvSpPr>
          <p:nvPr>
            <p:ph type="body" sz="quarter" idx="4294967295"/>
          </p:nvPr>
        </p:nvSpPr>
        <p:spPr>
          <a:xfrm>
            <a:off x="714375" y="1052513"/>
            <a:ext cx="7807325" cy="585787"/>
          </a:xfrm>
        </p:spPr>
        <p:txBody>
          <a:bodyPr/>
          <a:lstStyle/>
          <a:p>
            <a:pPr marL="0" indent="0" eaLnBrk="1" hangingPunct="1">
              <a:buFontTx/>
              <a:buNone/>
            </a:pPr>
            <a:r>
              <a:rPr lang="en-US" altLang="de-DE" sz="2000" b="1" dirty="0" err="1" smtClean="0">
                <a:ea typeface="AT Rotis Sans Serif 65"/>
                <a:cs typeface="AT Rotis Sans Serif 65"/>
              </a:rPr>
              <a:t>RecoPhos</a:t>
            </a:r>
            <a:r>
              <a:rPr lang="en-US" altLang="de-DE" sz="2000" b="1" dirty="0" smtClean="0">
                <a:ea typeface="AT Rotis Sans Serif 65"/>
                <a:cs typeface="AT Rotis Sans Serif 65"/>
              </a:rPr>
              <a:t> flow sheet </a:t>
            </a:r>
          </a:p>
        </p:txBody>
      </p:sp>
      <p:graphicFrame>
        <p:nvGraphicFramePr>
          <p:cNvPr id="32776" name="Object 11"/>
          <p:cNvGraphicFramePr>
            <a:graphicFrameLocks noChangeAspect="1"/>
          </p:cNvGraphicFramePr>
          <p:nvPr/>
        </p:nvGraphicFramePr>
        <p:xfrm>
          <a:off x="2124075" y="1552575"/>
          <a:ext cx="5056188" cy="4170363"/>
        </p:xfrm>
        <a:graphic>
          <a:graphicData uri="http://schemas.openxmlformats.org/presentationml/2006/ole">
            <p:oleObj spid="_x0000_s32789" name="Visio" r:id="rId7" imgW="7444767" imgH="6140527" progId="">
              <p:embed/>
            </p:oleObj>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717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 name="Diagramm 1"/>
          <p:cNvGraphicFramePr/>
          <p:nvPr>
            <p:extLst>
              <p:ext uri="{D42A27DB-BD31-4B8C-83A1-F6EECF244321}">
                <p14:modId xmlns:p14="http://schemas.microsoft.com/office/powerpoint/2010/main" xmlns="" val="878009152"/>
              </p:ext>
            </p:extLst>
          </p:nvPr>
        </p:nvGraphicFramePr>
        <p:xfrm>
          <a:off x="827584" y="2655738"/>
          <a:ext cx="5472608" cy="32935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hteck 7"/>
          <p:cNvSpPr>
            <a:spLocks noChangeArrowheads="1"/>
          </p:cNvSpPr>
          <p:nvPr/>
        </p:nvSpPr>
        <p:spPr bwMode="auto">
          <a:xfrm>
            <a:off x="555584" y="1305338"/>
            <a:ext cx="8280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a:spcBef>
                <a:spcPct val="0"/>
              </a:spcBef>
              <a:buClrTx/>
              <a:buFontTx/>
              <a:buAutoNum type="arabicPeriod"/>
            </a:pPr>
            <a:r>
              <a:rPr lang="en-US" altLang="en-US" sz="2400" b="1" dirty="0" smtClean="0">
                <a:ea typeface="AT Rotis Sans Serif 65"/>
                <a:cs typeface="AT Rotis Sans Serif 65"/>
              </a:rPr>
              <a:t>Introduction</a:t>
            </a:r>
            <a:endParaRPr lang="de-DE" altLang="en-US" sz="2400" b="1" dirty="0">
              <a:ea typeface="AT Rotis Sans Serif 65"/>
              <a:cs typeface="AT Rotis Sans Serif 65"/>
            </a:endParaRPr>
          </a:p>
        </p:txBody>
      </p:sp>
      <p:sp>
        <p:nvSpPr>
          <p:cNvPr id="3" name="Textfeld 2"/>
          <p:cNvSpPr txBox="1"/>
          <p:nvPr/>
        </p:nvSpPr>
        <p:spPr>
          <a:xfrm>
            <a:off x="5220072" y="3875564"/>
            <a:ext cx="3394257" cy="1569660"/>
          </a:xfrm>
          <a:prstGeom prst="rect">
            <a:avLst/>
          </a:prstGeom>
          <a:noFill/>
        </p:spPr>
        <p:txBody>
          <a:bodyPr wrap="square" rtlCol="0">
            <a:spAutoFit/>
          </a:bodyPr>
          <a:lstStyle/>
          <a:p>
            <a:r>
              <a:rPr lang="en-US" sz="1600" dirty="0"/>
              <a:t>Article </a:t>
            </a:r>
            <a:r>
              <a:rPr lang="en-US" sz="1600" dirty="0" smtClean="0"/>
              <a:t>4 – Definition of waste hierarchy, shall </a:t>
            </a:r>
            <a:r>
              <a:rPr lang="en-US" sz="1600" dirty="0"/>
              <a:t>apply as a priority</a:t>
            </a:r>
          </a:p>
          <a:p>
            <a:r>
              <a:rPr lang="en-US" sz="1600" dirty="0"/>
              <a:t>order in waste prevention and management legislation and</a:t>
            </a:r>
          </a:p>
          <a:p>
            <a:r>
              <a:rPr lang="en-US" sz="1600" dirty="0" smtClean="0"/>
              <a:t>Policy.</a:t>
            </a:r>
            <a:endParaRPr lang="en-US" altLang="en-US" sz="1600" dirty="0">
              <a:ea typeface="AT Rotis Sans Serif 65"/>
              <a:cs typeface="AT Rotis Sans Serif 65"/>
            </a:endParaRPr>
          </a:p>
          <a:p>
            <a:endParaRPr lang="en-US" sz="1600" dirty="0"/>
          </a:p>
        </p:txBody>
      </p:sp>
      <p:sp>
        <p:nvSpPr>
          <p:cNvPr id="4" name="Textfeld 3"/>
          <p:cNvSpPr txBox="1"/>
          <p:nvPr/>
        </p:nvSpPr>
        <p:spPr>
          <a:xfrm>
            <a:off x="641371" y="1815207"/>
            <a:ext cx="8226383" cy="707886"/>
          </a:xfrm>
          <a:prstGeom prst="rect">
            <a:avLst/>
          </a:prstGeom>
          <a:noFill/>
        </p:spPr>
        <p:txBody>
          <a:bodyPr wrap="square" rtlCol="0">
            <a:spAutoFit/>
          </a:bodyPr>
          <a:lstStyle/>
          <a:p>
            <a:pPr marL="450850" indent="-450850"/>
            <a:r>
              <a:rPr lang="en-US" altLang="en-US" sz="2000" b="1" dirty="0" smtClean="0"/>
              <a:t>1.1 Waste Framework Directive 2008/98/EC – basis of all waste treatment activities</a:t>
            </a:r>
            <a:endParaRPr lang="en-US" sz="2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30</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379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9" name="Textplatzhalter 2"/>
          <p:cNvSpPr>
            <a:spLocks noGrp="1"/>
          </p:cNvSpPr>
          <p:nvPr>
            <p:ph type="body" sz="quarter" idx="4294967295"/>
          </p:nvPr>
        </p:nvSpPr>
        <p:spPr>
          <a:xfrm>
            <a:off x="909638" y="3616325"/>
            <a:ext cx="7766050" cy="244475"/>
          </a:xfrm>
        </p:spPr>
        <p:txBody>
          <a:bodyPr/>
          <a:lstStyle/>
          <a:p>
            <a:pPr marL="0" indent="0">
              <a:lnSpc>
                <a:spcPct val="85000"/>
              </a:lnSpc>
              <a:spcBef>
                <a:spcPct val="0"/>
              </a:spcBef>
              <a:buFontTx/>
              <a:buNone/>
            </a:pPr>
            <a:r>
              <a:rPr lang="en-US" altLang="de-DE" sz="1000" b="1" smtClean="0">
                <a:ea typeface="ATRotis Sans Serif 55"/>
                <a:cs typeface="ATRotis Sans Serif 55"/>
              </a:rPr>
              <a:t>Delivery/Off-Loading Ash	                   Drying 		    Granulation</a:t>
            </a:r>
          </a:p>
          <a:p>
            <a:pPr marL="0" indent="0">
              <a:lnSpc>
                <a:spcPct val="85000"/>
              </a:lnSpc>
              <a:spcBef>
                <a:spcPct val="0"/>
              </a:spcBef>
              <a:buFontTx/>
              <a:buNone/>
            </a:pPr>
            <a:endParaRPr lang="en-US" altLang="de-DE" sz="1000" b="1" smtClean="0">
              <a:ea typeface="ATRotis Sans Serif 55"/>
              <a:cs typeface="ATRotis Sans Serif 55"/>
            </a:endParaRPr>
          </a:p>
        </p:txBody>
      </p:sp>
      <p:pic>
        <p:nvPicPr>
          <p:cNvPr id="33800" name="Picture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00113" y="1196975"/>
            <a:ext cx="2128837" cy="242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1" name="Picture 4"/>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411538" y="1196975"/>
            <a:ext cx="1825625" cy="2427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2"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651500" y="1163638"/>
            <a:ext cx="2260600" cy="2452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3" name="Picture 5"/>
          <p:cNvSpPr>
            <a:spLocks noChangeAspect="1" noChangeArrowheads="1"/>
          </p:cNvSpPr>
          <p:nvPr/>
        </p:nvSpPr>
        <p:spPr bwMode="auto">
          <a:xfrm>
            <a:off x="900113" y="3814763"/>
            <a:ext cx="3379787"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3804" name="Text Box 9"/>
          <p:cNvSpPr txBox="1">
            <a:spLocks noChangeArrowheads="1"/>
          </p:cNvSpPr>
          <p:nvPr/>
        </p:nvSpPr>
        <p:spPr bwMode="auto">
          <a:xfrm>
            <a:off x="4211638" y="5386388"/>
            <a:ext cx="9763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de-DE" sz="1000" b="1">
                <a:solidFill>
                  <a:schemeClr val="tx2"/>
                </a:solidFill>
                <a:latin typeface="ATRotis Sans Serif 55"/>
                <a:ea typeface="MS PGothic" pitchFamily="34" charset="-128"/>
              </a:rPr>
              <a:t>Conditioning</a:t>
            </a:r>
          </a:p>
        </p:txBody>
      </p:sp>
      <p:sp>
        <p:nvSpPr>
          <p:cNvPr id="33805" name="Picture 13"/>
          <p:cNvSpPr>
            <a:spLocks noChangeAspect="1" noChangeArrowheads="1"/>
          </p:cNvSpPr>
          <p:nvPr/>
        </p:nvSpPr>
        <p:spPr bwMode="auto">
          <a:xfrm>
            <a:off x="5316538" y="3883025"/>
            <a:ext cx="2855912"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33806" name="Picture 14"/>
          <p:cNvSpPr>
            <a:spLocks noChangeAspect="1" noChangeArrowheads="1"/>
          </p:cNvSpPr>
          <p:nvPr/>
        </p:nvSpPr>
        <p:spPr bwMode="auto">
          <a:xfrm>
            <a:off x="6605588" y="4533900"/>
            <a:ext cx="14224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4" name="Picture 5"/>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899592" y="3904456"/>
            <a:ext cx="3379787"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3"/>
          <p:cNvPicPr>
            <a:picLocks noChangeAspect="1" noChangeArrowheads="1"/>
          </p:cNvPicPr>
          <p:nvPr/>
        </p:nvPicPr>
        <p:blipFill>
          <a:blip r:embed="rId10">
            <a:extLst>
              <a:ext uri="{28A0092B-C50C-407E-A947-70E740481C1C}">
                <a14:useLocalDpi xmlns:a14="http://schemas.microsoft.com/office/drawing/2010/main" xmlns="" val="0"/>
              </a:ext>
            </a:extLst>
          </a:blip>
          <a:srcRect l="8131" r="4782"/>
          <a:stretch>
            <a:fillRect/>
          </a:stretch>
        </p:blipFill>
        <p:spPr bwMode="auto">
          <a:xfrm>
            <a:off x="5468938" y="3861048"/>
            <a:ext cx="2855912"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4"/>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6660232" y="4509120"/>
            <a:ext cx="1422400" cy="982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31</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482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0" name="Tabelle 9"/>
          <p:cNvGraphicFramePr>
            <a:graphicFrameLocks noGrp="1"/>
          </p:cNvGraphicFramePr>
          <p:nvPr>
            <p:extLst>
              <p:ext uri="{D42A27DB-BD31-4B8C-83A1-F6EECF244321}">
                <p14:modId xmlns:p14="http://schemas.microsoft.com/office/powerpoint/2010/main" xmlns="" val="2775097763"/>
              </p:ext>
            </p:extLst>
          </p:nvPr>
        </p:nvGraphicFramePr>
        <p:xfrm>
          <a:off x="1228725" y="2060848"/>
          <a:ext cx="6223000" cy="3438522"/>
        </p:xfrm>
        <a:graphic>
          <a:graphicData uri="http://schemas.openxmlformats.org/drawingml/2006/table">
            <a:tbl>
              <a:tblPr firstRow="1" bandRow="1">
                <a:tableStyleId>{5C22544A-7EE6-4342-B048-85BDC9FD1C3A}</a:tableStyleId>
              </a:tblPr>
              <a:tblGrid>
                <a:gridCol w="3159992"/>
                <a:gridCol w="1248640"/>
                <a:gridCol w="1814368"/>
              </a:tblGrid>
              <a:tr h="559773">
                <a:tc>
                  <a:txBody>
                    <a:bodyPr/>
                    <a:lstStyle/>
                    <a:p>
                      <a:r>
                        <a:rPr lang="de-DE" sz="1400" dirty="0" smtClean="0"/>
                        <a:t>Element</a:t>
                      </a:r>
                      <a:endParaRPr lang="en-US" sz="1400" dirty="0"/>
                    </a:p>
                  </a:txBody>
                  <a:tcPr marL="91428" marR="91428" marT="45706" marB="45706"/>
                </a:tc>
                <a:tc>
                  <a:txBody>
                    <a:bodyPr/>
                    <a:lstStyle/>
                    <a:p>
                      <a:pPr algn="ctr"/>
                      <a:r>
                        <a:rPr lang="de-DE" sz="1400" dirty="0" smtClean="0"/>
                        <a:t>Limit </a:t>
                      </a:r>
                    </a:p>
                    <a:p>
                      <a:pPr algn="ctr"/>
                      <a:r>
                        <a:rPr lang="de-DE" sz="1400" dirty="0" smtClean="0"/>
                        <a:t>mg/</a:t>
                      </a:r>
                      <a:r>
                        <a:rPr lang="de-DE" sz="1400" dirty="0" err="1" smtClean="0"/>
                        <a:t>kg</a:t>
                      </a:r>
                      <a:r>
                        <a:rPr lang="de-DE" sz="1400" baseline="-25000" dirty="0" err="1" smtClean="0"/>
                        <a:t>DS</a:t>
                      </a:r>
                      <a:endParaRPr lang="en-US" sz="1400" baseline="-25000" dirty="0"/>
                    </a:p>
                  </a:txBody>
                  <a:tcPr marL="91428" marR="91428" marT="45706" marB="45706"/>
                </a:tc>
                <a:tc>
                  <a:txBody>
                    <a:bodyPr/>
                    <a:lstStyle/>
                    <a:p>
                      <a:pPr algn="ctr"/>
                      <a:r>
                        <a:rPr lang="de-DE" sz="1400" dirty="0" smtClean="0"/>
                        <a:t>Data </a:t>
                      </a:r>
                      <a:r>
                        <a:rPr lang="de-DE" sz="1400" dirty="0" err="1" smtClean="0"/>
                        <a:t>RecoPhos</a:t>
                      </a:r>
                      <a:endParaRPr lang="de-DE" sz="1400" dirty="0" smtClean="0"/>
                    </a:p>
                    <a:p>
                      <a:pPr algn="ctr"/>
                      <a:r>
                        <a:rPr lang="de-DE" sz="1400" dirty="0" smtClean="0"/>
                        <a:t>mg/</a:t>
                      </a:r>
                      <a:r>
                        <a:rPr lang="de-DE" sz="1400" dirty="0" err="1" smtClean="0"/>
                        <a:t>kg</a:t>
                      </a:r>
                      <a:r>
                        <a:rPr lang="de-DE" sz="1400" baseline="-25000" dirty="0" err="1" smtClean="0"/>
                        <a:t>DS</a:t>
                      </a:r>
                      <a:endParaRPr lang="en-US" sz="1400" baseline="-25000" dirty="0"/>
                    </a:p>
                  </a:txBody>
                  <a:tcPr marL="91428" marR="91428" marT="45706" marB="45706"/>
                </a:tc>
              </a:tr>
              <a:tr h="319861">
                <a:tc>
                  <a:txBody>
                    <a:bodyPr/>
                    <a:lstStyle/>
                    <a:p>
                      <a:r>
                        <a:rPr lang="de-DE" sz="1400" dirty="0" err="1" smtClean="0"/>
                        <a:t>Arsenic</a:t>
                      </a:r>
                      <a:endParaRPr lang="en-US" sz="1400" dirty="0"/>
                    </a:p>
                  </a:txBody>
                  <a:tcPr marL="91428" marR="91428" marT="45706" marB="45706"/>
                </a:tc>
                <a:tc>
                  <a:txBody>
                    <a:bodyPr/>
                    <a:lstStyle/>
                    <a:p>
                      <a:pPr algn="ctr"/>
                      <a:r>
                        <a:rPr lang="de-DE" sz="1400" dirty="0" smtClean="0"/>
                        <a:t>40</a:t>
                      </a:r>
                      <a:endParaRPr lang="en-US" sz="1400" dirty="0"/>
                    </a:p>
                  </a:txBody>
                  <a:tcPr marL="91428" marR="91428" marT="45706" marB="45706"/>
                </a:tc>
                <a:tc>
                  <a:txBody>
                    <a:bodyPr/>
                    <a:lstStyle/>
                    <a:p>
                      <a:pPr algn="ctr"/>
                      <a:r>
                        <a:rPr lang="de-DE" sz="1400" dirty="0" smtClean="0"/>
                        <a:t>9,1</a:t>
                      </a:r>
                      <a:endParaRPr lang="en-US" sz="1400" dirty="0"/>
                    </a:p>
                  </a:txBody>
                  <a:tcPr marL="91428" marR="91428" marT="45706" marB="45706"/>
                </a:tc>
              </a:tr>
              <a:tr h="319861">
                <a:tc>
                  <a:txBody>
                    <a:bodyPr/>
                    <a:lstStyle/>
                    <a:p>
                      <a:r>
                        <a:rPr lang="de-DE" sz="1400" dirty="0" err="1" smtClean="0"/>
                        <a:t>Plumb</a:t>
                      </a:r>
                      <a:endParaRPr lang="en-US" sz="1400" dirty="0"/>
                    </a:p>
                  </a:txBody>
                  <a:tcPr marL="91428" marR="91428" marT="45706" marB="45706"/>
                </a:tc>
                <a:tc>
                  <a:txBody>
                    <a:bodyPr/>
                    <a:lstStyle/>
                    <a:p>
                      <a:pPr algn="ctr"/>
                      <a:r>
                        <a:rPr lang="de-DE" sz="1400" dirty="0" smtClean="0"/>
                        <a:t>150</a:t>
                      </a:r>
                      <a:endParaRPr lang="en-US" sz="1400" dirty="0"/>
                    </a:p>
                  </a:txBody>
                  <a:tcPr marL="91428" marR="91428" marT="45706" marB="45706"/>
                </a:tc>
                <a:tc>
                  <a:txBody>
                    <a:bodyPr/>
                    <a:lstStyle/>
                    <a:p>
                      <a:pPr algn="ctr"/>
                      <a:r>
                        <a:rPr lang="de-DE" sz="1400" dirty="0" smtClean="0"/>
                        <a:t>51,4</a:t>
                      </a:r>
                      <a:endParaRPr lang="en-US" sz="1400" dirty="0"/>
                    </a:p>
                  </a:txBody>
                  <a:tcPr marL="91428" marR="91428" marT="45706" marB="45706"/>
                </a:tc>
              </a:tr>
              <a:tr h="319861">
                <a:tc>
                  <a:txBody>
                    <a:bodyPr/>
                    <a:lstStyle/>
                    <a:p>
                      <a:r>
                        <a:rPr lang="de-DE" sz="1400" dirty="0" smtClean="0"/>
                        <a:t>Cadmium</a:t>
                      </a:r>
                      <a:endParaRPr lang="en-US" sz="1400" dirty="0"/>
                    </a:p>
                  </a:txBody>
                  <a:tcPr marL="91428" marR="91428" marT="45706" marB="45706"/>
                </a:tc>
                <a:tc>
                  <a:txBody>
                    <a:bodyPr/>
                    <a:lstStyle/>
                    <a:p>
                      <a:pPr algn="ctr"/>
                      <a:r>
                        <a:rPr lang="de-DE" sz="1400" dirty="0" smtClean="0"/>
                        <a:t>50</a:t>
                      </a:r>
                      <a:endParaRPr lang="en-US" sz="1400" baseline="30000" dirty="0"/>
                    </a:p>
                  </a:txBody>
                  <a:tcPr marL="91428" marR="91428" marT="45706" marB="45706"/>
                </a:tc>
                <a:tc>
                  <a:txBody>
                    <a:bodyPr/>
                    <a:lstStyle/>
                    <a:p>
                      <a:pPr algn="ctr"/>
                      <a:r>
                        <a:rPr lang="de-DE" sz="1400" dirty="0" smtClean="0"/>
                        <a:t>2,2</a:t>
                      </a:r>
                      <a:endParaRPr lang="en-US" sz="1400" dirty="0"/>
                    </a:p>
                  </a:txBody>
                  <a:tcPr marL="91428" marR="91428" marT="45706" marB="45706"/>
                </a:tc>
              </a:tr>
              <a:tr h="319861">
                <a:tc>
                  <a:txBody>
                    <a:bodyPr/>
                    <a:lstStyle/>
                    <a:p>
                      <a:r>
                        <a:rPr lang="de-DE" sz="1400" dirty="0" smtClean="0"/>
                        <a:t>Chrom (total)</a:t>
                      </a:r>
                      <a:endParaRPr lang="en-US" sz="1400" dirty="0"/>
                    </a:p>
                  </a:txBody>
                  <a:tcPr marL="91428" marR="91428" marT="45706" marB="45706"/>
                </a:tc>
                <a:tc>
                  <a:txBody>
                    <a:bodyPr/>
                    <a:lstStyle/>
                    <a:p>
                      <a:pPr algn="ctr"/>
                      <a:r>
                        <a:rPr lang="de-DE" sz="1400" dirty="0" smtClean="0"/>
                        <a:t>300</a:t>
                      </a:r>
                      <a:endParaRPr lang="en-US" sz="1400" dirty="0"/>
                    </a:p>
                  </a:txBody>
                  <a:tcPr marL="91428" marR="91428" marT="45706" marB="45706"/>
                </a:tc>
                <a:tc>
                  <a:txBody>
                    <a:bodyPr/>
                    <a:lstStyle/>
                    <a:p>
                      <a:pPr algn="ctr"/>
                      <a:r>
                        <a:rPr lang="de-DE" sz="1400" dirty="0" smtClean="0"/>
                        <a:t>118</a:t>
                      </a:r>
                      <a:endParaRPr lang="en-US" sz="1400" dirty="0"/>
                    </a:p>
                  </a:txBody>
                  <a:tcPr marL="91428" marR="91428" marT="45706" marB="45706"/>
                </a:tc>
              </a:tr>
              <a:tr h="319861">
                <a:tc>
                  <a:txBody>
                    <a:bodyPr/>
                    <a:lstStyle/>
                    <a:p>
                      <a:r>
                        <a:rPr lang="de-DE" sz="1400" dirty="0" smtClean="0"/>
                        <a:t>Chrom</a:t>
                      </a:r>
                      <a:r>
                        <a:rPr lang="de-DE" sz="1400" baseline="0" dirty="0" smtClean="0"/>
                        <a:t> (VI)</a:t>
                      </a:r>
                      <a:endParaRPr lang="en-US" sz="1400" dirty="0"/>
                    </a:p>
                  </a:txBody>
                  <a:tcPr marL="91428" marR="91428" marT="45706" marB="45706"/>
                </a:tc>
                <a:tc>
                  <a:txBody>
                    <a:bodyPr/>
                    <a:lstStyle/>
                    <a:p>
                      <a:pPr algn="ctr"/>
                      <a:r>
                        <a:rPr lang="de-DE" sz="1400" dirty="0" smtClean="0"/>
                        <a:t>2,0</a:t>
                      </a:r>
                      <a:endParaRPr lang="en-US" sz="1400" dirty="0"/>
                    </a:p>
                  </a:txBody>
                  <a:tcPr marL="91428" marR="91428" marT="45706" marB="45706"/>
                </a:tc>
                <a:tc>
                  <a:txBody>
                    <a:bodyPr/>
                    <a:lstStyle/>
                    <a:p>
                      <a:pPr algn="ctr"/>
                      <a:r>
                        <a:rPr lang="de-DE" sz="1400" dirty="0" smtClean="0"/>
                        <a:t>&lt; 0,01</a:t>
                      </a:r>
                      <a:endParaRPr lang="en-US" sz="1400" dirty="0"/>
                    </a:p>
                  </a:txBody>
                  <a:tcPr marL="91428" marR="91428" marT="45706" marB="45706"/>
                </a:tc>
              </a:tr>
              <a:tr h="319861">
                <a:tc>
                  <a:txBody>
                    <a:bodyPr/>
                    <a:lstStyle/>
                    <a:p>
                      <a:r>
                        <a:rPr lang="de-DE" sz="1400" dirty="0" smtClean="0"/>
                        <a:t>Nickel</a:t>
                      </a:r>
                      <a:endParaRPr lang="en-US" sz="1400" dirty="0"/>
                    </a:p>
                  </a:txBody>
                  <a:tcPr marL="91428" marR="91428" marT="45706" marB="45706"/>
                </a:tc>
                <a:tc>
                  <a:txBody>
                    <a:bodyPr/>
                    <a:lstStyle/>
                    <a:p>
                      <a:pPr algn="ctr"/>
                      <a:r>
                        <a:rPr lang="de-DE" sz="1400" dirty="0" smtClean="0"/>
                        <a:t>80</a:t>
                      </a:r>
                      <a:endParaRPr lang="en-US" sz="1400" dirty="0"/>
                    </a:p>
                  </a:txBody>
                  <a:tcPr marL="91428" marR="91428" marT="45706" marB="45706"/>
                </a:tc>
                <a:tc>
                  <a:txBody>
                    <a:bodyPr/>
                    <a:lstStyle/>
                    <a:p>
                      <a:pPr algn="ctr"/>
                      <a:r>
                        <a:rPr lang="de-DE" sz="1400" dirty="0" smtClean="0"/>
                        <a:t>47,4</a:t>
                      </a:r>
                      <a:endParaRPr lang="en-US" sz="1400" dirty="0"/>
                    </a:p>
                  </a:txBody>
                  <a:tcPr marL="91428" marR="91428" marT="45706" marB="45706"/>
                </a:tc>
              </a:tr>
              <a:tr h="319861">
                <a:tc>
                  <a:txBody>
                    <a:bodyPr/>
                    <a:lstStyle/>
                    <a:p>
                      <a:r>
                        <a:rPr lang="de-DE" sz="1400" dirty="0" smtClean="0"/>
                        <a:t>Mercury</a:t>
                      </a:r>
                      <a:endParaRPr lang="en-US" sz="1400" dirty="0"/>
                    </a:p>
                  </a:txBody>
                  <a:tcPr marL="91428" marR="91428" marT="45706" marB="45706"/>
                </a:tc>
                <a:tc>
                  <a:txBody>
                    <a:bodyPr/>
                    <a:lstStyle/>
                    <a:p>
                      <a:pPr algn="ctr"/>
                      <a:r>
                        <a:rPr lang="de-DE" sz="1400" dirty="0" smtClean="0"/>
                        <a:t>1,0</a:t>
                      </a:r>
                      <a:endParaRPr lang="en-US" sz="1400" dirty="0"/>
                    </a:p>
                  </a:txBody>
                  <a:tcPr marL="91428" marR="91428" marT="45706" marB="45706"/>
                </a:tc>
                <a:tc>
                  <a:txBody>
                    <a:bodyPr/>
                    <a:lstStyle/>
                    <a:p>
                      <a:pPr algn="ctr"/>
                      <a:r>
                        <a:rPr lang="de-DE" sz="1400" dirty="0" smtClean="0"/>
                        <a:t>0,7</a:t>
                      </a:r>
                      <a:endParaRPr lang="en-US" sz="1400" dirty="0"/>
                    </a:p>
                  </a:txBody>
                  <a:tcPr marL="91428" marR="91428" marT="45706" marB="45706"/>
                </a:tc>
              </a:tr>
              <a:tr h="319861">
                <a:tc>
                  <a:txBody>
                    <a:bodyPr/>
                    <a:lstStyle/>
                    <a:p>
                      <a:r>
                        <a:rPr lang="de-DE" sz="1400" dirty="0" smtClean="0"/>
                        <a:t>Thallium</a:t>
                      </a:r>
                      <a:endParaRPr lang="en-US" sz="1400" dirty="0"/>
                    </a:p>
                  </a:txBody>
                  <a:tcPr marL="91428" marR="91428" marT="45706" marB="45706"/>
                </a:tc>
                <a:tc>
                  <a:txBody>
                    <a:bodyPr/>
                    <a:lstStyle/>
                    <a:p>
                      <a:pPr algn="ctr"/>
                      <a:r>
                        <a:rPr lang="de-DE" sz="1400" dirty="0" smtClean="0"/>
                        <a:t>1,0</a:t>
                      </a:r>
                      <a:endParaRPr lang="en-US" sz="1400" dirty="0"/>
                    </a:p>
                  </a:txBody>
                  <a:tcPr marL="91428" marR="91428" marT="45706" marB="45706"/>
                </a:tc>
                <a:tc>
                  <a:txBody>
                    <a:bodyPr/>
                    <a:lstStyle/>
                    <a:p>
                      <a:pPr algn="ctr"/>
                      <a:r>
                        <a:rPr lang="de-DE" sz="1400" dirty="0" smtClean="0"/>
                        <a:t>0,2</a:t>
                      </a:r>
                      <a:endParaRPr lang="en-US" sz="1400" dirty="0"/>
                    </a:p>
                  </a:txBody>
                  <a:tcPr marL="91428" marR="91428" marT="45706" marB="45706"/>
                </a:tc>
              </a:tr>
              <a:tr h="31986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err="1" smtClean="0"/>
                        <a:t>Perfluorocarbon</a:t>
                      </a:r>
                      <a:endParaRPr lang="en-US" sz="1400" dirty="0"/>
                    </a:p>
                  </a:txBody>
                  <a:tcPr marL="91428" marR="91428" marT="45706" marB="45706"/>
                </a:tc>
                <a:tc>
                  <a:txBody>
                    <a:bodyPr/>
                    <a:lstStyle/>
                    <a:p>
                      <a:pPr algn="ctr"/>
                      <a:r>
                        <a:rPr lang="de-DE" sz="1400" dirty="0" smtClean="0"/>
                        <a:t>0,1</a:t>
                      </a:r>
                      <a:endParaRPr lang="en-US" sz="1400" dirty="0"/>
                    </a:p>
                  </a:txBody>
                  <a:tcPr marL="91428" marR="91428" marT="45706" marB="45706"/>
                </a:tc>
                <a:tc>
                  <a:txBody>
                    <a:bodyPr/>
                    <a:lstStyle/>
                    <a:p>
                      <a:pPr algn="ctr"/>
                      <a:r>
                        <a:rPr lang="de-DE" sz="1400" dirty="0" smtClean="0"/>
                        <a:t>&lt; 0,01</a:t>
                      </a:r>
                      <a:endParaRPr lang="en-US" sz="1400" dirty="0"/>
                    </a:p>
                  </a:txBody>
                  <a:tcPr marL="91428" marR="91428" marT="45706" marB="45706"/>
                </a:tc>
              </a:tr>
            </a:tbl>
          </a:graphicData>
        </a:graphic>
      </p:graphicFrame>
      <p:sp>
        <p:nvSpPr>
          <p:cNvPr id="34869" name="Textplatzhalter 2"/>
          <p:cNvSpPr>
            <a:spLocks noGrp="1"/>
          </p:cNvSpPr>
          <p:nvPr>
            <p:ph type="body" sz="quarter" idx="4294967295"/>
          </p:nvPr>
        </p:nvSpPr>
        <p:spPr>
          <a:xfrm>
            <a:off x="714375" y="1196752"/>
            <a:ext cx="7807325" cy="755650"/>
          </a:xfrm>
        </p:spPr>
        <p:txBody>
          <a:bodyPr/>
          <a:lstStyle/>
          <a:p>
            <a:pPr marL="450850" indent="-450850">
              <a:buFontTx/>
              <a:buNone/>
            </a:pPr>
            <a:r>
              <a:rPr lang="en-US" altLang="de-DE" sz="2000" b="1" dirty="0">
                <a:ea typeface="ATRotis Sans Serif 55"/>
                <a:cs typeface="ATRotis Sans Serif 55"/>
              </a:rPr>
              <a:t>3</a:t>
            </a:r>
            <a:r>
              <a:rPr lang="en-US" altLang="de-DE" sz="2000" b="1" dirty="0" smtClean="0">
                <a:ea typeface="ATRotis Sans Serif 55"/>
                <a:cs typeface="ATRotis Sans Serif 55"/>
              </a:rPr>
              <a:t>.6 Comparison data </a:t>
            </a:r>
            <a:r>
              <a:rPr lang="en-US" altLang="de-DE" sz="2000" b="1" dirty="0" err="1" smtClean="0">
                <a:ea typeface="ATRotis Sans Serif 55"/>
                <a:cs typeface="ATRotis Sans Serif 55"/>
              </a:rPr>
              <a:t>RecoPhos</a:t>
            </a:r>
            <a:r>
              <a:rPr lang="en-US" altLang="de-DE" sz="2000" b="1" dirty="0" smtClean="0">
                <a:ea typeface="ATRotis Sans Serif 55"/>
                <a:cs typeface="ATRotis Sans Serif 55"/>
              </a:rPr>
              <a:t>-Fertilizer with limits of German </a:t>
            </a:r>
            <a:r>
              <a:rPr lang="en-US" altLang="en-US" sz="2000" b="1" dirty="0" smtClean="0">
                <a:ea typeface="ATRotis Sans Serif 55"/>
                <a:cs typeface="ATRotis Sans Serif 55"/>
              </a:rPr>
              <a:t>Fertilizer</a:t>
            </a:r>
            <a:r>
              <a:rPr lang="de-DE" altLang="en-US" sz="2000" b="1" dirty="0" smtClean="0">
                <a:ea typeface="ATRotis Sans Serif 55"/>
                <a:cs typeface="ATRotis Sans Serif 55"/>
              </a:rPr>
              <a:t> </a:t>
            </a:r>
            <a:r>
              <a:rPr lang="en-US" altLang="en-US" sz="2000" b="1" dirty="0" smtClean="0">
                <a:ea typeface="ATRotis Sans Serif 55"/>
                <a:cs typeface="ATRotis Sans Serif 55"/>
              </a:rPr>
              <a:t>Application</a:t>
            </a:r>
            <a:r>
              <a:rPr lang="de-DE" altLang="en-US" sz="2000" b="1" dirty="0" smtClean="0">
                <a:ea typeface="ATRotis Sans Serif 55"/>
                <a:cs typeface="ATRotis Sans Serif 55"/>
              </a:rPr>
              <a:t> </a:t>
            </a:r>
            <a:r>
              <a:rPr lang="en-US" altLang="en-US" sz="2000" b="1" dirty="0" smtClean="0">
                <a:ea typeface="ATRotis Sans Serif 55"/>
                <a:cs typeface="ATRotis Sans Serif 55"/>
              </a:rPr>
              <a:t>Ordinance</a:t>
            </a:r>
            <a:r>
              <a:rPr lang="de-DE" altLang="en-US" sz="2000" b="1" dirty="0" smtClean="0">
                <a:ea typeface="ATRotis Sans Serif 55"/>
                <a:cs typeface="ATRotis Sans Serif 55"/>
              </a:rPr>
              <a:t> (D</a:t>
            </a:r>
            <a:r>
              <a:rPr lang="en-US" altLang="de-DE" sz="2000" b="1" dirty="0" err="1" smtClean="0">
                <a:ea typeface="ATRotis Sans Serif 55"/>
                <a:cs typeface="ATRotis Sans Serif 55"/>
              </a:rPr>
              <a:t>üMV</a:t>
            </a:r>
            <a:r>
              <a:rPr lang="en-US" altLang="de-DE" sz="2000" b="1" dirty="0" smtClean="0">
                <a:ea typeface="ATRotis Sans Serif 55"/>
                <a:cs typeface="ATRotis Sans Serif 55"/>
              </a:rPr>
              <a:t>) 2008</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584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7" name="Picture 2"/>
          <p:cNvPicPr>
            <a:picLocks noChangeAspect="1" noChangeArrowheads="1"/>
          </p:cNvPicPr>
          <p:nvPr/>
        </p:nvPicPr>
        <p:blipFill>
          <a:blip r:embed="rId6">
            <a:extLst>
              <a:ext uri="{28A0092B-C50C-407E-A947-70E740481C1C}">
                <a14:useLocalDpi xmlns:a14="http://schemas.microsoft.com/office/drawing/2010/main" xmlns="" val="0"/>
              </a:ext>
            </a:extLst>
          </a:blip>
          <a:srcRect t="29895" b="44481"/>
          <a:stretch>
            <a:fillRect/>
          </a:stretch>
        </p:blipFill>
        <p:spPr bwMode="auto">
          <a:xfrm>
            <a:off x="395288" y="2997200"/>
            <a:ext cx="8393112" cy="274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4" name="Textplatzhalter 2"/>
          <p:cNvSpPr>
            <a:spLocks noGrp="1"/>
          </p:cNvSpPr>
          <p:nvPr>
            <p:ph type="body" sz="quarter" idx="4294967295"/>
          </p:nvPr>
        </p:nvSpPr>
        <p:spPr>
          <a:xfrm>
            <a:off x="714375" y="1125538"/>
            <a:ext cx="7807325" cy="1871662"/>
          </a:xfrm>
        </p:spPr>
        <p:txBody>
          <a:bodyPr/>
          <a:lstStyle/>
          <a:p>
            <a:pPr marL="450850" indent="-450850">
              <a:buFontTx/>
              <a:buNone/>
              <a:defRPr/>
            </a:pPr>
            <a:r>
              <a:rPr lang="en-US" altLang="en-US" sz="2000" b="1" dirty="0">
                <a:ea typeface="ATRotis Sans Serif 55"/>
                <a:cs typeface="ATRotis Sans Serif 55"/>
              </a:rPr>
              <a:t>3</a:t>
            </a:r>
            <a:r>
              <a:rPr lang="en-US" altLang="en-US" sz="2000" b="1" dirty="0" smtClean="0">
                <a:ea typeface="ATRotis Sans Serif 55"/>
                <a:cs typeface="ATRotis Sans Serif 55"/>
              </a:rPr>
              <a:t>.7 End-of-waste criteria after Article 6 of the EU-Waste Framework Directive</a:t>
            </a:r>
          </a:p>
          <a:p>
            <a:pPr marL="0" indent="0">
              <a:buFontTx/>
              <a:buNone/>
              <a:defRPr/>
            </a:pPr>
            <a:endParaRPr lang="en-US" altLang="en-US" sz="800" dirty="0" smtClean="0">
              <a:ea typeface="ATRotis Sans Serif 55"/>
              <a:cs typeface="ATRotis Sans Serif 55"/>
            </a:endParaRPr>
          </a:p>
          <a:p>
            <a:pPr marL="180975" indent="-180975">
              <a:buFont typeface="Arial" pitchFamily="34" charset="0"/>
              <a:buChar char="•"/>
              <a:defRPr/>
            </a:pPr>
            <a:r>
              <a:rPr lang="en-US" altLang="en-US" sz="1600" dirty="0" err="1" smtClean="0">
                <a:ea typeface="ATRotis Sans Serif 55"/>
                <a:cs typeface="ATRotis Sans Serif 55"/>
              </a:rPr>
              <a:t>RecoPhos</a:t>
            </a:r>
            <a:r>
              <a:rPr lang="en-US" altLang="en-US" sz="1600" dirty="0" smtClean="0">
                <a:ea typeface="ATRotis Sans Serif 55"/>
                <a:cs typeface="ATRotis Sans Serif 55"/>
              </a:rPr>
              <a:t> fertilizer meets the end-of-waste criteria specified in Article 6 of the EU-Waste Framework Directive, </a:t>
            </a:r>
          </a:p>
          <a:p>
            <a:pPr marL="180975" indent="-180975">
              <a:buFont typeface="Arial" pitchFamily="34" charset="0"/>
              <a:buChar char="•"/>
              <a:defRPr/>
            </a:pPr>
            <a:r>
              <a:rPr lang="en-US" altLang="en-US" sz="1600" dirty="0" smtClean="0">
                <a:ea typeface="ATRotis Sans Serif 55"/>
                <a:cs typeface="ATRotis Sans Serif 55"/>
              </a:rPr>
              <a:t>Environmental administration of Saxony-Anhalt </a:t>
            </a:r>
            <a:r>
              <a:rPr lang="en-GB" sz="1600" dirty="0" smtClean="0">
                <a:ea typeface="ＭＳ Ｐゴシック" charset="-128"/>
              </a:rPr>
              <a:t>dismissed </a:t>
            </a:r>
            <a:r>
              <a:rPr lang="en-GB" sz="1600" dirty="0" err="1" smtClean="0">
                <a:ea typeface="ＭＳ Ｐゴシック" charset="-128"/>
              </a:rPr>
              <a:t>RecoPhos</a:t>
            </a:r>
            <a:r>
              <a:rPr lang="en-GB" sz="1600" dirty="0" smtClean="0">
                <a:ea typeface="ＭＳ Ｐゴシック" charset="-128"/>
              </a:rPr>
              <a:t>-fertilizer from waste </a:t>
            </a:r>
            <a:r>
              <a:rPr lang="en-GB" sz="1600" dirty="0" err="1" smtClean="0">
                <a:ea typeface="ＭＳ Ｐゴシック" charset="-128"/>
              </a:rPr>
              <a:t>legistlation</a:t>
            </a:r>
            <a:r>
              <a:rPr lang="en-GB" sz="1600" dirty="0" smtClean="0">
                <a:ea typeface="ＭＳ Ｐゴシック" charset="-128"/>
              </a:rPr>
              <a:t> regime</a:t>
            </a:r>
            <a:r>
              <a:rPr lang="en-US" altLang="en-US" sz="1600" dirty="0" smtClean="0">
                <a:ea typeface="ATRotis Sans Serif 55"/>
                <a:cs typeface="ATRotis Sans Serif 55"/>
              </a:rPr>
              <a:t>.</a:t>
            </a:r>
            <a:endParaRPr lang="de-DE" altLang="de-DE" sz="1600" dirty="0" smtClean="0">
              <a:ea typeface="ATRotis Sans Serif 55"/>
              <a:cs typeface="ATRotis Sans Serif 55"/>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6868" name="Picture 18" descr="Logo-NET-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9" name="Picture 4" descr="bicc_new_logo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0" name="Picture 2" descr="\\VIOLINA\My Documents\Velichka\Ани\BEBB\BEBB_logos\BEBB logo.jpg"/>
          <p:cNvPicPr>
            <a:picLocks noChangeAspect="1" noChangeArrowheads="1"/>
          </p:cNvPicPr>
          <p:nvPr/>
        </p:nvPicPr>
        <p:blipFill>
          <a:blip r:embed="rId6">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6871" name="Object 11"/>
          <p:cNvGraphicFramePr>
            <a:graphicFrameLocks noChangeAspect="1"/>
          </p:cNvGraphicFramePr>
          <p:nvPr>
            <p:extLst>
              <p:ext uri="{D42A27DB-BD31-4B8C-83A1-F6EECF244321}">
                <p14:modId xmlns:p14="http://schemas.microsoft.com/office/powerpoint/2010/main" xmlns="" val="3603256040"/>
              </p:ext>
            </p:extLst>
          </p:nvPr>
        </p:nvGraphicFramePr>
        <p:xfrm>
          <a:off x="933524" y="1988840"/>
          <a:ext cx="7454900" cy="3733800"/>
        </p:xfrm>
        <a:graphic>
          <a:graphicData uri="http://schemas.openxmlformats.org/presentationml/2006/ole">
            <p:oleObj spid="_x0000_s36886" r:id="rId7" imgW="7456054" imgH="3731075" progId="Excel.Sheet.8">
              <p:embed/>
            </p:oleObj>
          </a:graphicData>
        </a:graphic>
      </p:graphicFrame>
      <p:sp>
        <p:nvSpPr>
          <p:cNvPr id="36872" name="Textplatzhalter 2"/>
          <p:cNvSpPr>
            <a:spLocks noGrp="1"/>
          </p:cNvSpPr>
          <p:nvPr>
            <p:ph type="body" sz="quarter" idx="4294967295"/>
          </p:nvPr>
        </p:nvSpPr>
        <p:spPr>
          <a:xfrm>
            <a:off x="714375" y="1125538"/>
            <a:ext cx="7889875" cy="574675"/>
          </a:xfrm>
        </p:spPr>
        <p:txBody>
          <a:bodyPr/>
          <a:lstStyle/>
          <a:p>
            <a:pPr marL="450850" indent="-450850">
              <a:buFontTx/>
              <a:buNone/>
            </a:pPr>
            <a:r>
              <a:rPr lang="en-US" altLang="de-DE" sz="2000" b="1" dirty="0">
                <a:ea typeface="ATRotis Sans Serif 55"/>
                <a:cs typeface="ATRotis Sans Serif 55"/>
              </a:rPr>
              <a:t>3</a:t>
            </a:r>
            <a:r>
              <a:rPr lang="en-US" altLang="de-DE" sz="2000" b="1" dirty="0" smtClean="0">
                <a:ea typeface="ATRotis Sans Serif 55"/>
                <a:cs typeface="ATRotis Sans Serif 55"/>
              </a:rPr>
              <a:t>.8 Comparison pollutant content of sewage sludge ash and </a:t>
            </a:r>
            <a:r>
              <a:rPr lang="en-US" altLang="de-DE" sz="2000" b="1" dirty="0" smtClean="0">
                <a:ea typeface="AT Rotis Sans Serif 65"/>
                <a:cs typeface="AT Rotis Sans Serif 65"/>
              </a:rPr>
              <a:t>natural rock phosphate</a:t>
            </a:r>
            <a:endParaRPr lang="de-DE" altLang="de-DE" sz="2000" b="1" dirty="0" smtClean="0">
              <a:solidFill>
                <a:schemeClr val="tx2"/>
              </a:solidFill>
              <a:ea typeface="ATRotis Sans Serif 55"/>
              <a:cs typeface="ATRotis Sans Serif 55"/>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789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5" name="Picture 2" descr="C:\Dokumente und Einstellungen\ICB Consulting\Eigene Dateien\Fred\icb-Datei\AZW Calbe\Küttner\Ansichten 3D\00102 Calbe.jpg"/>
          <p:cNvPicPr>
            <a:picLocks noChangeAspect="1" noChangeArrowheads="1"/>
          </p:cNvPicPr>
          <p:nvPr/>
        </p:nvPicPr>
        <p:blipFill>
          <a:blip r:embed="rId6">
            <a:extLst>
              <a:ext uri="{28A0092B-C50C-407E-A947-70E740481C1C}">
                <a14:useLocalDpi xmlns:a14="http://schemas.microsoft.com/office/drawing/2010/main" xmlns="" val="0"/>
              </a:ext>
            </a:extLst>
          </a:blip>
          <a:srcRect t="8267" b="19220"/>
          <a:stretch>
            <a:fillRect/>
          </a:stretch>
        </p:blipFill>
        <p:spPr bwMode="auto">
          <a:xfrm>
            <a:off x="714375" y="2276872"/>
            <a:ext cx="81280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Textplatzhalter 2"/>
          <p:cNvSpPr>
            <a:spLocks noGrp="1"/>
          </p:cNvSpPr>
          <p:nvPr>
            <p:ph type="body" sz="quarter" idx="4294967295"/>
          </p:nvPr>
        </p:nvSpPr>
        <p:spPr>
          <a:xfrm>
            <a:off x="714375" y="1268413"/>
            <a:ext cx="7807325" cy="504825"/>
          </a:xfrm>
        </p:spPr>
        <p:txBody>
          <a:bodyPr lIns="0" tIns="0" rIns="0" bIns="0"/>
          <a:lstStyle/>
          <a:p>
            <a:pPr marL="450850" indent="-450850">
              <a:lnSpc>
                <a:spcPct val="80000"/>
              </a:lnSpc>
              <a:buFontTx/>
              <a:buNone/>
            </a:pPr>
            <a:r>
              <a:rPr lang="en-US" altLang="de-DE" sz="2000" b="1" dirty="0"/>
              <a:t>3</a:t>
            </a:r>
            <a:r>
              <a:rPr lang="en-US" altLang="de-DE" sz="2000" b="1" dirty="0" smtClean="0"/>
              <a:t>.9 Concept of a </a:t>
            </a:r>
            <a:r>
              <a:rPr lang="en-US" altLang="de-DE" sz="2000" b="1" dirty="0" err="1" smtClean="0"/>
              <a:t>RecoPhos</a:t>
            </a:r>
            <a:r>
              <a:rPr lang="en-US" altLang="de-DE" sz="2000" b="1" dirty="0" smtClean="0"/>
              <a:t> plant (</a:t>
            </a:r>
            <a:r>
              <a:rPr lang="en-US" altLang="de-DE" sz="2000" b="1" dirty="0" err="1" smtClean="0"/>
              <a:t>Monoincineration</a:t>
            </a:r>
            <a:r>
              <a:rPr lang="en-US" altLang="de-DE" sz="2000" b="1" dirty="0" smtClean="0"/>
              <a:t> of sewage sludge and production of </a:t>
            </a:r>
            <a:r>
              <a:rPr lang="en-US" altLang="de-DE" sz="2000" b="1" dirty="0" err="1" smtClean="0"/>
              <a:t>superphos-phate</a:t>
            </a:r>
            <a:r>
              <a:rPr lang="en-US" altLang="de-DE" sz="2000" b="1" dirty="0" smtClean="0"/>
              <a:t> fertilizer)</a:t>
            </a:r>
            <a:endParaRPr lang="en-US" altLang="de-DE" sz="2000" b="1" dirty="0" smtClean="0">
              <a:ea typeface="ATRotis Sans Serif 55"/>
              <a:cs typeface="ATRotis Sans Serif 55"/>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891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platzhalter 2"/>
          <p:cNvSpPr>
            <a:spLocks noGrp="1"/>
          </p:cNvSpPr>
          <p:nvPr>
            <p:ph type="body" sz="quarter" idx="4294967295"/>
          </p:nvPr>
        </p:nvSpPr>
        <p:spPr>
          <a:xfrm>
            <a:off x="714375" y="1323975"/>
            <a:ext cx="7807325" cy="3689350"/>
          </a:xfrm>
        </p:spPr>
        <p:txBody>
          <a:bodyPr lIns="0" tIns="0" rIns="0" bIns="0"/>
          <a:lstStyle/>
          <a:p>
            <a:pPr marL="0" indent="0">
              <a:lnSpc>
                <a:spcPct val="80000"/>
              </a:lnSpc>
              <a:buFont typeface="Arial" pitchFamily="34" charset="0"/>
              <a:buNone/>
              <a:defRPr/>
            </a:pPr>
            <a:r>
              <a:rPr lang="en-US" sz="2000" b="1" dirty="0"/>
              <a:t>3</a:t>
            </a:r>
            <a:r>
              <a:rPr lang="en-US" sz="2000" b="1" dirty="0" smtClean="0"/>
              <a:t>.10 Business conditions</a:t>
            </a:r>
          </a:p>
          <a:p>
            <a:pPr marL="0" indent="0">
              <a:lnSpc>
                <a:spcPct val="80000"/>
              </a:lnSpc>
              <a:buFont typeface="Arial" pitchFamily="34" charset="0"/>
              <a:buNone/>
              <a:defRPr/>
            </a:pPr>
            <a:endParaRPr lang="en-US" sz="1800" dirty="0" smtClean="0">
              <a:latin typeface="ATRotis Sans Serif 55"/>
            </a:endParaRPr>
          </a:p>
          <a:p>
            <a:pPr marL="180975" indent="-180975">
              <a:lnSpc>
                <a:spcPct val="80000"/>
              </a:lnSpc>
              <a:defRPr/>
            </a:pPr>
            <a:r>
              <a:rPr lang="en-US" sz="1600" dirty="0" smtClean="0"/>
              <a:t>Operational capacity incineration module: 35,000 t/year sewage sludge to approx. 4,000 t ash,</a:t>
            </a:r>
          </a:p>
          <a:p>
            <a:pPr marL="180975" indent="-180975">
              <a:lnSpc>
                <a:spcPct val="80000"/>
              </a:lnSpc>
              <a:buFont typeface="Arial" pitchFamily="34" charset="0"/>
              <a:buNone/>
              <a:defRPr/>
            </a:pPr>
            <a:r>
              <a:rPr lang="en-US" sz="1600" dirty="0" smtClean="0"/>
              <a:t>		</a:t>
            </a:r>
          </a:p>
          <a:p>
            <a:pPr marL="180975" indent="-180975">
              <a:lnSpc>
                <a:spcPct val="80000"/>
              </a:lnSpc>
              <a:defRPr/>
            </a:pPr>
            <a:r>
              <a:rPr lang="en-US" sz="1600" dirty="0"/>
              <a:t>Operational capacity </a:t>
            </a:r>
            <a:r>
              <a:rPr lang="en-US" sz="1600" dirty="0" smtClean="0"/>
              <a:t>fertilizer module: 30,000 t Triple superphosphate fertilizer/year</a:t>
            </a:r>
          </a:p>
          <a:p>
            <a:pPr marL="180975" indent="-180975">
              <a:lnSpc>
                <a:spcPct val="80000"/>
              </a:lnSpc>
              <a:buFont typeface="Arial" pitchFamily="34" charset="0"/>
              <a:buNone/>
              <a:defRPr/>
            </a:pPr>
            <a:r>
              <a:rPr lang="en-US" sz="1600" dirty="0" smtClean="0"/>
              <a:t>	</a:t>
            </a:r>
          </a:p>
          <a:p>
            <a:pPr marL="180975" indent="-180975">
              <a:lnSpc>
                <a:spcPct val="80000"/>
              </a:lnSpc>
              <a:defRPr/>
            </a:pPr>
            <a:r>
              <a:rPr lang="en-US" sz="1600" dirty="0" smtClean="0"/>
              <a:t>ash potential in Saxony-Anhalt approx. ca. 15,000 t/a, </a:t>
            </a:r>
          </a:p>
          <a:p>
            <a:pPr marL="180975" indent="-180975">
              <a:lnSpc>
                <a:spcPct val="80000"/>
              </a:lnSpc>
              <a:defRPr/>
            </a:pPr>
            <a:endParaRPr lang="en-US" sz="1600" dirty="0" smtClean="0"/>
          </a:p>
          <a:p>
            <a:pPr marL="180975" indent="-180975">
              <a:lnSpc>
                <a:spcPct val="80000"/>
              </a:lnSpc>
              <a:defRPr/>
            </a:pPr>
            <a:r>
              <a:rPr lang="en-US" sz="1600" dirty="0" smtClean="0"/>
              <a:t>Supply of ash from some of the 19 mono incineration plants in Germany are necessary,</a:t>
            </a:r>
          </a:p>
          <a:p>
            <a:pPr marL="180975" indent="-180975">
              <a:lnSpc>
                <a:spcPct val="80000"/>
              </a:lnSpc>
              <a:defRPr/>
            </a:pPr>
            <a:endParaRPr lang="en-US" sz="1600" dirty="0" smtClean="0"/>
          </a:p>
          <a:p>
            <a:pPr marL="180975" indent="-180975">
              <a:lnSpc>
                <a:spcPct val="80000"/>
              </a:lnSpc>
              <a:defRPr/>
            </a:pPr>
            <a:r>
              <a:rPr lang="en-US" sz="1600" dirty="0" smtClean="0"/>
              <a:t>current price for incineration of sewage sludge and landfill: 50 €/ton,</a:t>
            </a:r>
          </a:p>
          <a:p>
            <a:pPr marL="180975" indent="-180975">
              <a:lnSpc>
                <a:spcPct val="80000"/>
              </a:lnSpc>
              <a:defRPr/>
            </a:pPr>
            <a:endParaRPr lang="en-US" sz="1600" dirty="0" smtClean="0"/>
          </a:p>
          <a:p>
            <a:pPr marL="0" indent="0">
              <a:lnSpc>
                <a:spcPct val="80000"/>
              </a:lnSpc>
              <a:buFont typeface="Arial" pitchFamily="34" charset="0"/>
              <a:buNone/>
              <a:defRPr/>
            </a:pPr>
            <a:endParaRPr lang="de-DE" sz="1800" dirty="0" smtClean="0">
              <a:latin typeface="ATRotis Sans Serif 55"/>
              <a:ea typeface="ATRotis Sans Serif 55"/>
              <a:cs typeface="ATRotis Sans Serif 55"/>
            </a:endParaRPr>
          </a:p>
          <a:p>
            <a:pPr marL="0" indent="0">
              <a:lnSpc>
                <a:spcPct val="80000"/>
              </a:lnSpc>
              <a:buFont typeface="Arial" pitchFamily="34" charset="0"/>
              <a:buNone/>
              <a:defRPr/>
            </a:pPr>
            <a:endParaRPr lang="de-DE" sz="1800" dirty="0" smtClean="0">
              <a:latin typeface="ATRotis Sans Serif 55"/>
              <a:ea typeface="ATRotis Sans Serif 55"/>
              <a:cs typeface="ATRotis Sans Serif 55"/>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3994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platzhalter 2"/>
          <p:cNvSpPr>
            <a:spLocks noGrp="1"/>
          </p:cNvSpPr>
          <p:nvPr>
            <p:ph type="body" sz="quarter" idx="4294967295"/>
          </p:nvPr>
        </p:nvSpPr>
        <p:spPr>
          <a:xfrm>
            <a:off x="714375" y="1323975"/>
            <a:ext cx="7807325" cy="4192588"/>
          </a:xfrm>
        </p:spPr>
        <p:txBody>
          <a:bodyPr lIns="0" tIns="0" rIns="0" bIns="0"/>
          <a:lstStyle/>
          <a:p>
            <a:pPr marL="180975" indent="-180975">
              <a:lnSpc>
                <a:spcPct val="80000"/>
              </a:lnSpc>
              <a:defRPr/>
            </a:pPr>
            <a:endParaRPr lang="en-US" sz="1600" dirty="0" smtClean="0">
              <a:latin typeface="ATRotis Sans Serif 55"/>
            </a:endParaRPr>
          </a:p>
          <a:p>
            <a:pPr marL="180975" indent="-180975">
              <a:defRPr/>
            </a:pPr>
            <a:r>
              <a:rPr lang="en-US" sz="1600" dirty="0" smtClean="0"/>
              <a:t>Economic feasibility of </a:t>
            </a:r>
            <a:r>
              <a:rPr lang="en-US" sz="1600" dirty="0" err="1" smtClean="0"/>
              <a:t>RecoPhos</a:t>
            </a:r>
            <a:r>
              <a:rPr lang="en-US" sz="1600" dirty="0" smtClean="0"/>
              <a:t>-Process depends on </a:t>
            </a:r>
          </a:p>
          <a:p>
            <a:pPr marL="180975" indent="-180975">
              <a:defRPr/>
            </a:pPr>
            <a:endParaRPr lang="en-US" sz="1600" dirty="0" smtClean="0"/>
          </a:p>
          <a:p>
            <a:pPr marL="581025" lvl="1" indent="-180975">
              <a:buFont typeface="Symbol" pitchFamily="18" charset="2"/>
              <a:buChar char="-"/>
              <a:defRPr/>
            </a:pPr>
            <a:r>
              <a:rPr lang="en-US" sz="1600" dirty="0" smtClean="0"/>
              <a:t>Upcoming modification of </a:t>
            </a:r>
            <a:r>
              <a:rPr lang="en-US" altLang="de-DE" sz="1600" dirty="0" smtClean="0">
                <a:ea typeface="ATRotis Sans Serif 55"/>
                <a:cs typeface="ATRotis Sans Serif 55"/>
              </a:rPr>
              <a:t>German Sewage Sludge Ordinance </a:t>
            </a:r>
            <a:r>
              <a:rPr lang="en-US" sz="1600" dirty="0" smtClean="0"/>
              <a:t>(</a:t>
            </a:r>
            <a:r>
              <a:rPr lang="en-US" sz="1600" dirty="0" smtClean="0">
                <a:ea typeface="ATRotis Sans Serif 55"/>
              </a:rPr>
              <a:t>to increase the requirements for bringing up to fields, prohibition of bringing up like in Switzerland not impossible),</a:t>
            </a:r>
          </a:p>
          <a:p>
            <a:pPr marL="581025" lvl="1" indent="-180975">
              <a:buFont typeface="Symbol" pitchFamily="18" charset="2"/>
              <a:buChar char="-"/>
              <a:defRPr/>
            </a:pPr>
            <a:r>
              <a:rPr lang="en-US" sz="1600" dirty="0" smtClean="0"/>
              <a:t>Upcoming of a new </a:t>
            </a:r>
            <a:r>
              <a:rPr lang="en-US" altLang="de-DE" sz="1600" dirty="0" smtClean="0">
                <a:ea typeface="ATRotis Sans Serif 55"/>
                <a:cs typeface="ATRotis Sans Serif 55"/>
              </a:rPr>
              <a:t>German Phosphor Recovery Ordinance for waste with more than 5 % phosphor content,</a:t>
            </a:r>
          </a:p>
          <a:p>
            <a:pPr marL="581025" lvl="1" indent="-180975">
              <a:buFont typeface="Symbol" pitchFamily="18" charset="2"/>
              <a:buChar char="-"/>
              <a:defRPr/>
            </a:pPr>
            <a:r>
              <a:rPr lang="en-US" sz="1600" dirty="0" smtClean="0"/>
              <a:t>Price trend for phosphor, </a:t>
            </a:r>
          </a:p>
          <a:p>
            <a:pPr marL="180975" indent="-180975">
              <a:defRPr/>
            </a:pPr>
            <a:endParaRPr lang="en-US" sz="1600" dirty="0" smtClean="0"/>
          </a:p>
          <a:p>
            <a:pPr marL="180975" indent="-180975">
              <a:defRPr/>
            </a:pPr>
            <a:r>
              <a:rPr lang="en-US" sz="1600" dirty="0" smtClean="0"/>
              <a:t>Optimizing of cost in the future by developing und using </a:t>
            </a:r>
            <a:r>
              <a:rPr lang="en-US" sz="1600" dirty="0" err="1" smtClean="0"/>
              <a:t>SeraPhos</a:t>
            </a:r>
            <a:r>
              <a:rPr lang="en-US" sz="1600" dirty="0" smtClean="0"/>
              <a:t>-process (own producing of phosphor acid from sewage sludge ash of industrial sewage plants,  </a:t>
            </a:r>
          </a:p>
          <a:p>
            <a:pPr marL="180975" indent="-180975">
              <a:defRPr/>
            </a:pPr>
            <a:endParaRPr lang="en-US" sz="1600" dirty="0" smtClean="0"/>
          </a:p>
          <a:p>
            <a:pPr marL="180975" indent="-180975">
              <a:defRPr/>
            </a:pPr>
            <a:r>
              <a:rPr lang="en-US" sz="1600" dirty="0" smtClean="0"/>
              <a:t>Overall costs of a combined </a:t>
            </a:r>
            <a:r>
              <a:rPr lang="en-US" sz="1600" dirty="0" err="1" smtClean="0"/>
              <a:t>monoincineration</a:t>
            </a:r>
            <a:r>
              <a:rPr lang="en-US" sz="1600" dirty="0" smtClean="0"/>
              <a:t> plant and fertilizer plant:            approx. 19 Mio. €.</a:t>
            </a:r>
          </a:p>
          <a:p>
            <a:pPr marL="180975" indent="-180975">
              <a:defRPr/>
            </a:pPr>
            <a:endParaRPr lang="en-US" sz="1600" dirty="0" smtClean="0">
              <a:latin typeface="ATRotis Sans Serif 55"/>
            </a:endParaRPr>
          </a:p>
          <a:p>
            <a:pPr marL="0" indent="0">
              <a:lnSpc>
                <a:spcPct val="80000"/>
              </a:lnSpc>
              <a:buFont typeface="Arial" pitchFamily="34" charset="0"/>
              <a:buNone/>
              <a:defRPr/>
            </a:pPr>
            <a:endParaRPr lang="de-DE" sz="1800" dirty="0" smtClean="0">
              <a:latin typeface="ATRotis Sans Serif 55"/>
              <a:ea typeface="ATRotis Sans Serif 55"/>
              <a:cs typeface="ATRotis Sans Serif 55"/>
            </a:endParaRPr>
          </a:p>
          <a:p>
            <a:pPr marL="0" indent="0">
              <a:lnSpc>
                <a:spcPct val="80000"/>
              </a:lnSpc>
              <a:buFont typeface="Arial" pitchFamily="34" charset="0"/>
              <a:buNone/>
              <a:defRPr/>
            </a:pPr>
            <a:endParaRPr lang="de-DE" sz="1800" dirty="0" smtClean="0">
              <a:latin typeface="ATRotis Sans Serif 55"/>
              <a:ea typeface="ATRotis Sans Serif 55"/>
              <a:cs typeface="ATRotis Sans Serif 55"/>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37</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096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Rechteck 5"/>
          <p:cNvSpPr>
            <a:spLocks noChangeArrowheads="1"/>
          </p:cNvSpPr>
          <p:nvPr/>
        </p:nvSpPr>
        <p:spPr bwMode="auto">
          <a:xfrm>
            <a:off x="539750" y="1365250"/>
            <a:ext cx="835342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1950" indent="-361950"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400" b="1" dirty="0">
                <a:ea typeface="AT Rotis Sans Serif 65"/>
                <a:cs typeface="AT Rotis Sans Serif 65"/>
              </a:rPr>
              <a:t>4</a:t>
            </a:r>
            <a:r>
              <a:rPr lang="en-US" altLang="en-US" sz="2400" b="1" dirty="0" smtClean="0">
                <a:ea typeface="AT Rotis Sans Serif 65"/>
                <a:cs typeface="AT Rotis Sans Serif 65"/>
              </a:rPr>
              <a:t>. </a:t>
            </a:r>
            <a:r>
              <a:rPr lang="en-US" altLang="en-US" sz="2400" b="1" dirty="0">
                <a:ea typeface="AT Rotis Sans Serif 65"/>
                <a:cs typeface="AT Rotis Sans Serif 65"/>
              </a:rPr>
              <a:t>Best recycling techniques  - waste management cycles designed after solving recovery problems using the example of treatment household waste</a:t>
            </a:r>
            <a:endParaRPr lang="de-DE" alt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38</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301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5" name="Grafik 5" descr="Abfallentsorgung nach Eurostat EU 27 B 2011.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403648" y="1913731"/>
            <a:ext cx="6046787" cy="381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6" name="Textplatzhalter 1"/>
          <p:cNvSpPr>
            <a:spLocks noGrp="1"/>
          </p:cNvSpPr>
          <p:nvPr>
            <p:ph type="body" sz="quarter" idx="4294967295"/>
          </p:nvPr>
        </p:nvSpPr>
        <p:spPr>
          <a:xfrm>
            <a:off x="714375" y="1247775"/>
            <a:ext cx="7807325" cy="342900"/>
          </a:xfrm>
        </p:spPr>
        <p:txBody>
          <a:bodyPr/>
          <a:lstStyle/>
          <a:p>
            <a:pPr marL="0" indent="0">
              <a:buFontTx/>
              <a:buNone/>
            </a:pPr>
            <a:r>
              <a:rPr lang="en-US" altLang="en-US" sz="2000" b="1" dirty="0" smtClean="0"/>
              <a:t>4.1 Treatment of municipal waste in the EU 2011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39</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403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hteck 1"/>
          <p:cNvSpPr>
            <a:spLocks noChangeArrowheads="1"/>
          </p:cNvSpPr>
          <p:nvPr/>
        </p:nvSpPr>
        <p:spPr bwMode="auto">
          <a:xfrm>
            <a:off x="900113" y="1924794"/>
            <a:ext cx="7920037"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buFont typeface="Arial" pitchFamily="34" charset="0"/>
              <a:buChar char="•"/>
            </a:pPr>
            <a:r>
              <a:rPr lang="en-US" altLang="en-US" sz="1600" b="1" dirty="0"/>
              <a:t>Packaging materials </a:t>
            </a:r>
            <a:r>
              <a:rPr lang="en-US" altLang="en-US" sz="1600" dirty="0"/>
              <a:t>(e.g. Beverage cartons, Cans, Cotton bags and nets, Medicine blister-packs, Menu trays for ready-to-eat meals, Paint buckets (plastic or tinplate), Polystyrene packages [e.g. for electrical equipment), Shampoo bottles (plastic), Spray cans, Stoneware bottles, Wooden boxes, Yoghurt tubs and tops,</a:t>
            </a:r>
          </a:p>
          <a:p>
            <a:pPr eaLnBrk="1" hangingPunct="1">
              <a:buFont typeface="Arial" pitchFamily="34" charset="0"/>
              <a:buChar char="•"/>
            </a:pPr>
            <a:endParaRPr lang="en-US" altLang="en-US" sz="1600" b="1" dirty="0"/>
          </a:p>
          <a:p>
            <a:pPr eaLnBrk="1" hangingPunct="1">
              <a:buFont typeface="Arial" pitchFamily="34" charset="0"/>
              <a:buChar char="•"/>
            </a:pPr>
            <a:r>
              <a:rPr lang="en-US" altLang="en-US" sz="1600" b="1" dirty="0"/>
              <a:t>Specified products (</a:t>
            </a:r>
            <a:r>
              <a:rPr lang="en-US" altLang="en-US" sz="1600" dirty="0"/>
              <a:t>e.g. Electrical and </a:t>
            </a:r>
            <a:r>
              <a:rPr lang="en-US" altLang="en-US" sz="1600" dirty="0" err="1"/>
              <a:t>electronical</a:t>
            </a:r>
            <a:r>
              <a:rPr lang="en-US" altLang="en-US" sz="1600" dirty="0"/>
              <a:t> devices, Batteries)</a:t>
            </a:r>
          </a:p>
          <a:p>
            <a:pPr eaLnBrk="1" hangingPunct="1">
              <a:buFont typeface="Arial" pitchFamily="34" charset="0"/>
              <a:buChar char="•"/>
            </a:pPr>
            <a:r>
              <a:rPr lang="en-US" altLang="en-US" sz="1600" b="1" dirty="0"/>
              <a:t>Glass</a:t>
            </a:r>
          </a:p>
          <a:p>
            <a:pPr eaLnBrk="1" hangingPunct="1">
              <a:buFont typeface="Arial" pitchFamily="34" charset="0"/>
              <a:buChar char="•"/>
            </a:pPr>
            <a:r>
              <a:rPr lang="en-US" altLang="en-US" sz="1600" b="1" dirty="0"/>
              <a:t>Paper and cardboard</a:t>
            </a:r>
          </a:p>
          <a:p>
            <a:pPr eaLnBrk="1" hangingPunct="1">
              <a:buFont typeface="Arial" pitchFamily="34" charset="0"/>
              <a:buChar char="•"/>
            </a:pPr>
            <a:r>
              <a:rPr lang="en-US" altLang="en-US" sz="1600" b="1" dirty="0"/>
              <a:t>Bio-waste</a:t>
            </a:r>
          </a:p>
          <a:p>
            <a:pPr eaLnBrk="1" hangingPunct="1">
              <a:buFont typeface="Arial" pitchFamily="34" charset="0"/>
              <a:buChar char="•"/>
            </a:pPr>
            <a:r>
              <a:rPr lang="en-US" altLang="en-US" sz="1600" b="1" dirty="0"/>
              <a:t>Hazardous waste and</a:t>
            </a:r>
          </a:p>
          <a:p>
            <a:pPr eaLnBrk="1" hangingPunct="1">
              <a:buFont typeface="Arial" pitchFamily="34" charset="0"/>
              <a:buChar char="•"/>
            </a:pPr>
            <a:r>
              <a:rPr lang="en-US" altLang="en-US" sz="1600" b="1" dirty="0"/>
              <a:t>Residual waste </a:t>
            </a:r>
            <a:endParaRPr lang="en-US" altLang="en-US" sz="1600" dirty="0"/>
          </a:p>
        </p:txBody>
      </p:sp>
      <p:sp>
        <p:nvSpPr>
          <p:cNvPr id="44040" name="Textfeld 5"/>
          <p:cNvSpPr txBox="1">
            <a:spLocks noChangeArrowheads="1"/>
          </p:cNvSpPr>
          <p:nvPr/>
        </p:nvSpPr>
        <p:spPr bwMode="auto">
          <a:xfrm>
            <a:off x="900113" y="1228725"/>
            <a:ext cx="54649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r>
              <a:rPr lang="en-US" altLang="en-US" sz="2000" b="1" dirty="0" smtClean="0"/>
              <a:t>4.2 Separation municipal waste in </a:t>
            </a:r>
            <a:r>
              <a:rPr lang="en-US" altLang="en-US" sz="2000" b="1" dirty="0"/>
              <a:t>Germany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819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9" name="Grafik 5" descr="Waste generation 2010 in 1000 tonnes kurz.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276225" y="2420938"/>
            <a:ext cx="8429625"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00" name="Textplatzhalter 1"/>
          <p:cNvSpPr>
            <a:spLocks noGrp="1"/>
          </p:cNvSpPr>
          <p:nvPr>
            <p:ph type="body" sz="quarter" idx="4294967295"/>
          </p:nvPr>
        </p:nvSpPr>
        <p:spPr>
          <a:xfrm>
            <a:off x="714375" y="1352550"/>
            <a:ext cx="7807325" cy="780306"/>
          </a:xfrm>
        </p:spPr>
        <p:txBody>
          <a:bodyPr/>
          <a:lstStyle/>
          <a:p>
            <a:pPr marL="0" indent="0">
              <a:buFontTx/>
              <a:buNone/>
            </a:pPr>
            <a:r>
              <a:rPr lang="en-US" altLang="en-US" sz="2000" b="1" dirty="0" smtClean="0"/>
              <a:t>1.2 Current waste statistics of EU-28</a:t>
            </a:r>
          </a:p>
          <a:p>
            <a:pPr marL="450850" indent="0">
              <a:buFontTx/>
              <a:buNone/>
            </a:pPr>
            <a:r>
              <a:rPr lang="en-US" altLang="en-US" sz="1600" dirty="0" smtClean="0"/>
              <a:t>(Eurostat July 2013, Data base 2010)</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40</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403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hteck 1"/>
          <p:cNvSpPr>
            <a:spLocks noChangeArrowheads="1"/>
          </p:cNvSpPr>
          <p:nvPr/>
        </p:nvSpPr>
        <p:spPr bwMode="auto">
          <a:xfrm>
            <a:off x="900113" y="1924794"/>
            <a:ext cx="7920037"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buFont typeface="Arial" pitchFamily="34" charset="0"/>
              <a:buChar char="•"/>
            </a:pPr>
            <a:r>
              <a:rPr lang="en-US" altLang="en-US" sz="1600" dirty="0" smtClean="0"/>
              <a:t>Approx. 37 </a:t>
            </a:r>
            <a:r>
              <a:rPr lang="en-US" altLang="en-US" sz="1600" dirty="0" err="1" smtClean="0"/>
              <a:t>mio</a:t>
            </a:r>
            <a:r>
              <a:rPr lang="en-US" altLang="en-US" sz="1600" dirty="0" smtClean="0"/>
              <a:t>. tons/year municipal waste in Germany, </a:t>
            </a:r>
            <a:endParaRPr lang="en-US" altLang="en-US" sz="1600" dirty="0"/>
          </a:p>
          <a:p>
            <a:pPr eaLnBrk="1" hangingPunct="1">
              <a:buFont typeface="Arial" pitchFamily="34" charset="0"/>
              <a:buChar char="•"/>
            </a:pPr>
            <a:endParaRPr lang="de-DE" altLang="en-US" sz="1600" dirty="0" smtClean="0"/>
          </a:p>
          <a:p>
            <a:pPr eaLnBrk="1" hangingPunct="1">
              <a:buFont typeface="Arial" pitchFamily="34" charset="0"/>
              <a:buChar char="•"/>
            </a:pPr>
            <a:r>
              <a:rPr lang="en-US" altLang="en-US" sz="1600" dirty="0" smtClean="0"/>
              <a:t>Disposal of municipal waste pollutes the soil and ground water,</a:t>
            </a:r>
          </a:p>
          <a:p>
            <a:pPr eaLnBrk="1" hangingPunct="1">
              <a:buFont typeface="Arial" pitchFamily="34" charset="0"/>
              <a:buChar char="•"/>
            </a:pPr>
            <a:endParaRPr lang="de-DE" altLang="en-US" sz="1600" dirty="0" smtClean="0"/>
          </a:p>
          <a:p>
            <a:pPr eaLnBrk="1" hangingPunct="1">
              <a:buFont typeface="Arial" pitchFamily="34" charset="0"/>
              <a:buChar char="•"/>
            </a:pPr>
            <a:r>
              <a:rPr lang="en-US" altLang="en-US" sz="1600" dirty="0" smtClean="0"/>
              <a:t>Therefore in Germany the disposal of untreated waste in landfills is prohibited since 1. June 2005 (Directive Technical Instructions for the Disposal of Municipal Waste, TASI, released in 1993),</a:t>
            </a:r>
          </a:p>
          <a:p>
            <a:pPr eaLnBrk="1" hangingPunct="1">
              <a:buFont typeface="Arial" pitchFamily="34" charset="0"/>
              <a:buChar char="•"/>
            </a:pPr>
            <a:endParaRPr lang="de-DE" altLang="en-US" sz="1600" dirty="0" smtClean="0"/>
          </a:p>
          <a:p>
            <a:pPr eaLnBrk="1" hangingPunct="1">
              <a:buFont typeface="Arial" pitchFamily="34" charset="0"/>
              <a:buChar char="•"/>
            </a:pPr>
            <a:r>
              <a:rPr lang="en-US" altLang="en-US" sz="1600" dirty="0" smtClean="0"/>
              <a:t>Criteria is glowing residue of max. 5 % for landfilling (glowing the waste in a muffle furnace at 550 °C, so long, until mass reducing stops),  </a:t>
            </a:r>
          </a:p>
          <a:p>
            <a:pPr eaLnBrk="1" hangingPunct="1">
              <a:buFont typeface="Arial" pitchFamily="34" charset="0"/>
              <a:buChar char="•"/>
            </a:pPr>
            <a:endParaRPr lang="en-US" altLang="en-US" sz="1600" dirty="0"/>
          </a:p>
        </p:txBody>
      </p:sp>
      <p:sp>
        <p:nvSpPr>
          <p:cNvPr id="44040" name="Textfeld 5"/>
          <p:cNvSpPr txBox="1">
            <a:spLocks noChangeArrowheads="1"/>
          </p:cNvSpPr>
          <p:nvPr/>
        </p:nvSpPr>
        <p:spPr bwMode="auto">
          <a:xfrm>
            <a:off x="900113" y="1228725"/>
            <a:ext cx="57486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r>
              <a:rPr lang="en-US" altLang="en-US" sz="2000" b="1" dirty="0" smtClean="0"/>
              <a:t>4.3 Prohibition of disposal of municipal waste</a:t>
            </a:r>
            <a:endParaRPr lang="en-US" altLang="en-US" sz="2000" b="1" dirty="0"/>
          </a:p>
        </p:txBody>
      </p:sp>
    </p:spTree>
    <p:extLst>
      <p:ext uri="{BB962C8B-B14F-4D97-AF65-F5344CB8AC3E}">
        <p14:creationId xmlns:p14="http://schemas.microsoft.com/office/powerpoint/2010/main" xmlns="" val="24661342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41</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506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5" name="Textplatzhalter 2"/>
          <p:cNvSpPr>
            <a:spLocks noGrp="1"/>
          </p:cNvSpPr>
          <p:nvPr>
            <p:ph type="body" sz="quarter" idx="4294967295"/>
          </p:nvPr>
        </p:nvSpPr>
        <p:spPr>
          <a:xfrm>
            <a:off x="714375" y="1413098"/>
            <a:ext cx="7807325" cy="3456062"/>
          </a:xfrm>
        </p:spPr>
        <p:txBody>
          <a:bodyPr/>
          <a:lstStyle/>
          <a:p>
            <a:pPr marL="0" indent="0">
              <a:buNone/>
              <a:defRPr/>
            </a:pPr>
            <a:r>
              <a:rPr lang="en-US" altLang="en-US" sz="2000" b="1" dirty="0" smtClean="0"/>
              <a:t>4.5 Waste incineration in Saxony-Anhalt, Germany</a:t>
            </a:r>
            <a:endParaRPr lang="en-US" altLang="en-US" sz="2000" b="1" dirty="0"/>
          </a:p>
          <a:p>
            <a:pPr marL="0" indent="0">
              <a:buFontTx/>
              <a:buNone/>
              <a:defRPr/>
            </a:pPr>
            <a:endParaRPr lang="de-DE" altLang="en-US" sz="1600" dirty="0" smtClean="0"/>
          </a:p>
          <a:p>
            <a:pPr marL="0" indent="0">
              <a:buFontTx/>
              <a:buNone/>
              <a:defRPr/>
            </a:pPr>
            <a:r>
              <a:rPr lang="en-US" altLang="en-US" sz="1600" dirty="0" smtClean="0"/>
              <a:t>Operators and capacity of waste incineration plants in Saxony-Anhalt (09.07.2013)</a:t>
            </a:r>
          </a:p>
          <a:p>
            <a:pPr>
              <a:defRPr/>
            </a:pPr>
            <a:endParaRPr lang="de-DE" altLang="en-US" sz="1600" dirty="0" smtClean="0"/>
          </a:p>
          <a:p>
            <a:pPr>
              <a:defRPr/>
            </a:pPr>
            <a:r>
              <a:rPr lang="de-DE" altLang="en-US" sz="1600" dirty="0" smtClean="0"/>
              <a:t>MHKW Magdeburg-</a:t>
            </a:r>
            <a:r>
              <a:rPr lang="de-DE" altLang="en-US" sz="1600" dirty="0" err="1" smtClean="0"/>
              <a:t>Rothensee</a:t>
            </a:r>
            <a:r>
              <a:rPr lang="de-DE" altLang="en-US" sz="1600" dirty="0" smtClean="0"/>
              <a:t> (</a:t>
            </a:r>
            <a:r>
              <a:rPr lang="de-DE" altLang="en-US" sz="1600" dirty="0" err="1" smtClean="0"/>
              <a:t>municipal</a:t>
            </a:r>
            <a:r>
              <a:rPr lang="de-DE" altLang="en-US" sz="1600" dirty="0" smtClean="0"/>
              <a:t> </a:t>
            </a:r>
            <a:r>
              <a:rPr lang="de-DE" altLang="en-US" sz="1600" dirty="0" err="1" smtClean="0"/>
              <a:t>waste</a:t>
            </a:r>
            <a:r>
              <a:rPr lang="de-DE" altLang="en-US" sz="1600" dirty="0" smtClean="0"/>
              <a:t>) 		630 </a:t>
            </a:r>
            <a:r>
              <a:rPr lang="de-DE" altLang="en-US" sz="1600" dirty="0" err="1" smtClean="0"/>
              <a:t>Tt</a:t>
            </a:r>
            <a:r>
              <a:rPr lang="de-DE" altLang="en-US" sz="1600" dirty="0" smtClean="0"/>
              <a:t>/</a:t>
            </a:r>
            <a:r>
              <a:rPr lang="de-DE" altLang="en-US" sz="1600" dirty="0" err="1" smtClean="0"/>
              <a:t>year</a:t>
            </a:r>
            <a:endParaRPr lang="de-DE" altLang="en-US" sz="1600" dirty="0" smtClean="0"/>
          </a:p>
          <a:p>
            <a:pPr>
              <a:defRPr/>
            </a:pPr>
            <a:r>
              <a:rPr lang="de-DE" altLang="en-US" sz="1600" dirty="0" smtClean="0"/>
              <a:t>TREA Leuna (</a:t>
            </a:r>
            <a:r>
              <a:rPr lang="de-DE" altLang="en-US" sz="1600" dirty="0" err="1" smtClean="0"/>
              <a:t>municipal</a:t>
            </a:r>
            <a:r>
              <a:rPr lang="de-DE" altLang="en-US" sz="1600" dirty="0" smtClean="0"/>
              <a:t> </a:t>
            </a:r>
            <a:r>
              <a:rPr lang="de-DE" altLang="en-US" sz="1600" dirty="0" err="1" smtClean="0"/>
              <a:t>and</a:t>
            </a:r>
            <a:r>
              <a:rPr lang="de-DE" altLang="en-US" sz="1600" dirty="0" smtClean="0"/>
              <a:t> </a:t>
            </a:r>
            <a:r>
              <a:rPr lang="de-DE" altLang="en-US" sz="1600" dirty="0" err="1" smtClean="0"/>
              <a:t>industrial</a:t>
            </a:r>
            <a:r>
              <a:rPr lang="de-DE" altLang="en-US" sz="1600" dirty="0" smtClean="0"/>
              <a:t> </a:t>
            </a:r>
            <a:r>
              <a:rPr lang="de-DE" altLang="en-US" sz="1600" dirty="0" err="1" smtClean="0"/>
              <a:t>waste</a:t>
            </a:r>
            <a:r>
              <a:rPr lang="de-DE" altLang="en-US" sz="1600" dirty="0" smtClean="0"/>
              <a:t>)			390 </a:t>
            </a:r>
            <a:r>
              <a:rPr lang="de-DE" altLang="en-US" sz="1600" dirty="0" err="1" smtClean="0"/>
              <a:t>Tt</a:t>
            </a:r>
            <a:r>
              <a:rPr lang="de-DE" altLang="en-US" sz="1600" dirty="0" smtClean="0"/>
              <a:t>/</a:t>
            </a:r>
            <a:r>
              <a:rPr lang="de-DE" altLang="en-US" sz="1600" dirty="0" err="1" smtClean="0"/>
              <a:t>year</a:t>
            </a:r>
            <a:endParaRPr lang="de-DE" altLang="en-US" sz="1600" dirty="0" smtClean="0"/>
          </a:p>
          <a:p>
            <a:pPr>
              <a:defRPr/>
            </a:pPr>
            <a:r>
              <a:rPr lang="de-DE" altLang="en-US" sz="1600" dirty="0" smtClean="0"/>
              <a:t>Sita </a:t>
            </a:r>
            <a:r>
              <a:rPr lang="de-DE" altLang="en-US" sz="1600" dirty="0" err="1" smtClean="0"/>
              <a:t>Zorbau</a:t>
            </a:r>
            <a:r>
              <a:rPr lang="de-DE" altLang="en-US" sz="1600" dirty="0" smtClean="0"/>
              <a:t> b. Weißenfels </a:t>
            </a:r>
            <a:r>
              <a:rPr lang="de-DE" altLang="en-US" sz="1600" dirty="0"/>
              <a:t>(</a:t>
            </a:r>
            <a:r>
              <a:rPr lang="de-DE" altLang="en-US" sz="1600" dirty="0" err="1"/>
              <a:t>municipal</a:t>
            </a:r>
            <a:r>
              <a:rPr lang="de-DE" altLang="en-US" sz="1600" dirty="0"/>
              <a:t> </a:t>
            </a:r>
            <a:r>
              <a:rPr lang="de-DE" altLang="en-US" sz="1600" dirty="0" err="1" smtClean="0"/>
              <a:t>waste</a:t>
            </a:r>
            <a:r>
              <a:rPr lang="de-DE" altLang="en-US" sz="1600" dirty="0" smtClean="0"/>
              <a:t>)			300 </a:t>
            </a:r>
            <a:r>
              <a:rPr lang="de-DE" altLang="en-US" sz="1600" dirty="0" err="1" smtClean="0"/>
              <a:t>Tt</a:t>
            </a:r>
            <a:r>
              <a:rPr lang="de-DE" altLang="en-US" sz="1600" dirty="0" smtClean="0"/>
              <a:t>/</a:t>
            </a:r>
            <a:r>
              <a:rPr lang="de-DE" altLang="en-US" sz="1600" dirty="0" err="1" smtClean="0"/>
              <a:t>year</a:t>
            </a:r>
            <a:endParaRPr lang="de-DE" altLang="en-US" sz="1600" dirty="0" smtClean="0"/>
          </a:p>
          <a:p>
            <a:pPr>
              <a:defRPr/>
            </a:pPr>
            <a:r>
              <a:rPr lang="en-US" altLang="en-US" sz="1600" u="sng" dirty="0" err="1" smtClean="0"/>
              <a:t>Remondis</a:t>
            </a:r>
            <a:r>
              <a:rPr lang="en-US" altLang="en-US" sz="1600" u="sng" dirty="0" smtClean="0"/>
              <a:t> </a:t>
            </a:r>
            <a:r>
              <a:rPr lang="en-US" altLang="en-US" sz="1600" u="sng" dirty="0" err="1" smtClean="0"/>
              <a:t>Staßfurt</a:t>
            </a:r>
            <a:r>
              <a:rPr lang="en-US" altLang="en-US" sz="1600" u="sng" dirty="0" smtClean="0"/>
              <a:t> (</a:t>
            </a:r>
            <a:r>
              <a:rPr lang="de-DE" altLang="en-US" sz="1600" u="sng" dirty="0" err="1"/>
              <a:t>municipal</a:t>
            </a:r>
            <a:r>
              <a:rPr lang="de-DE" altLang="en-US" sz="1600" u="sng" dirty="0"/>
              <a:t> </a:t>
            </a:r>
            <a:r>
              <a:rPr lang="de-DE" altLang="en-US" sz="1600" u="sng" dirty="0" err="1" smtClean="0"/>
              <a:t>waste</a:t>
            </a:r>
            <a:r>
              <a:rPr lang="en-US" altLang="en-US" sz="1600" u="sng" dirty="0" smtClean="0"/>
              <a:t>)			300 </a:t>
            </a:r>
            <a:r>
              <a:rPr lang="en-US" altLang="en-US" sz="1600" u="sng" dirty="0" err="1" smtClean="0"/>
              <a:t>Tt</a:t>
            </a:r>
            <a:r>
              <a:rPr lang="en-US" altLang="en-US" sz="1600" u="sng" dirty="0" smtClean="0"/>
              <a:t>/</a:t>
            </a:r>
            <a:r>
              <a:rPr lang="de-DE" altLang="en-US" sz="1600" u="sng" dirty="0" err="1" smtClean="0"/>
              <a:t>year</a:t>
            </a:r>
            <a:endParaRPr lang="de-DE" altLang="en-US" sz="1600" u="sng" dirty="0" smtClean="0"/>
          </a:p>
          <a:p>
            <a:pPr marL="0" indent="0">
              <a:buFontTx/>
              <a:buNone/>
              <a:defRPr/>
            </a:pPr>
            <a:r>
              <a:rPr lang="de-DE" altLang="en-US" sz="1600" dirty="0" smtClean="0">
                <a:ea typeface="ATRotis Sans Serif 55"/>
                <a:cs typeface="ATRotis Sans Serif 55"/>
              </a:rPr>
              <a:t>						∑           1,620 </a:t>
            </a:r>
            <a:r>
              <a:rPr lang="de-DE" altLang="en-US" sz="1600" dirty="0" err="1" smtClean="0">
                <a:ea typeface="ATRotis Sans Serif 55"/>
                <a:cs typeface="ATRotis Sans Serif 55"/>
              </a:rPr>
              <a:t>Tt</a:t>
            </a:r>
            <a:r>
              <a:rPr lang="de-DE" altLang="en-US" sz="1600" dirty="0" smtClean="0">
                <a:ea typeface="ATRotis Sans Serif 55"/>
                <a:cs typeface="ATRotis Sans Serif 55"/>
              </a:rPr>
              <a:t>/</a:t>
            </a:r>
            <a:r>
              <a:rPr lang="de-DE" altLang="en-US" sz="1600" dirty="0" err="1" smtClean="0">
                <a:ea typeface="ATRotis Sans Serif 55"/>
                <a:cs typeface="ATRotis Sans Serif 55"/>
              </a:rPr>
              <a:t>year</a:t>
            </a:r>
            <a:endParaRPr lang="de-DE" altLang="en-US" sz="1600" dirty="0" smtClean="0">
              <a:ea typeface="ATRotis Sans Serif 55"/>
              <a:cs typeface="ATRotis Sans Serif 55"/>
            </a:endParaRPr>
          </a:p>
          <a:p>
            <a:pPr marL="0" indent="0">
              <a:buFontTx/>
              <a:buNone/>
              <a:defRPr/>
            </a:pPr>
            <a:r>
              <a:rPr lang="de-DE" altLang="en-US" sz="1600" dirty="0">
                <a:ea typeface="ATRotis Sans Serif 55"/>
                <a:cs typeface="ATRotis Sans Serif 55"/>
              </a:rPr>
              <a:t> </a:t>
            </a:r>
            <a:r>
              <a:rPr lang="de-DE" altLang="en-US" sz="1600" dirty="0" smtClean="0">
                <a:ea typeface="ATRotis Sans Serif 55"/>
                <a:cs typeface="ATRotis Sans Serif 55"/>
              </a:rPr>
              <a:t>                                                                                               ================</a:t>
            </a:r>
          </a:p>
          <a:p>
            <a:pPr marL="0" indent="0">
              <a:buFontTx/>
              <a:buNone/>
              <a:defRPr/>
            </a:pPr>
            <a:endParaRPr lang="en-US" altLang="en-US" sz="1600" dirty="0" smtClean="0">
              <a:ea typeface="ATRotis Sans Serif 55"/>
              <a:cs typeface="ATRotis Sans Serif 55"/>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710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Grafik 5" descr="Anlagenschema mhkw Rothensee.gif"/>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933450" y="1287760"/>
            <a:ext cx="7277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2" name="Textplatzhalter 1"/>
          <p:cNvSpPr>
            <a:spLocks noGrp="1"/>
          </p:cNvSpPr>
          <p:nvPr>
            <p:ph type="body" sz="quarter" idx="4294967295"/>
          </p:nvPr>
        </p:nvSpPr>
        <p:spPr>
          <a:xfrm>
            <a:off x="847725" y="4868862"/>
            <a:ext cx="7972425" cy="846137"/>
          </a:xfrm>
        </p:spPr>
        <p:txBody>
          <a:bodyPr/>
          <a:lstStyle/>
          <a:p>
            <a:pPr marL="0" indent="0">
              <a:buFontTx/>
              <a:buNone/>
            </a:pPr>
            <a:r>
              <a:rPr lang="de-DE" altLang="en-US" sz="1200" dirty="0" smtClean="0"/>
              <a:t>1  </a:t>
            </a:r>
            <a:r>
              <a:rPr lang="en-US" altLang="en-US" sz="1200" dirty="0" smtClean="0"/>
              <a:t>Waste delivery | 2 Bunker | 3 Water cooled grate stoker </a:t>
            </a:r>
            <a:r>
              <a:rPr lang="en-US" altLang="en-US" sz="1200" dirty="0" err="1" smtClean="0"/>
              <a:t>furnice</a:t>
            </a:r>
            <a:r>
              <a:rPr lang="en-US" altLang="en-US" sz="1200" dirty="0" smtClean="0"/>
              <a:t> | 4 Slag bunker | 5 Injection of ammonia water for SNCR I 6  Steam boiler | 7 Hydrated lime silo | 8 </a:t>
            </a:r>
            <a:r>
              <a:rPr lang="en-US" altLang="en-US" sz="1200" dirty="0" err="1" smtClean="0"/>
              <a:t>Koks</a:t>
            </a:r>
            <a:r>
              <a:rPr lang="en-US" altLang="en-US" sz="1200" dirty="0" smtClean="0"/>
              <a:t> silo | 9 Charcoal silo | 10 Spray absorber | 11 White lime silo </a:t>
            </a:r>
          </a:p>
          <a:p>
            <a:pPr marL="0" indent="0">
              <a:buFontTx/>
              <a:buNone/>
            </a:pPr>
            <a:r>
              <a:rPr lang="en-US" altLang="en-US" sz="1200" dirty="0" smtClean="0"/>
              <a:t>12 Lime milk tank | 13 </a:t>
            </a:r>
            <a:r>
              <a:rPr lang="en-US" altLang="en-US" sz="1200" dirty="0" err="1" smtClean="0"/>
              <a:t>Baghouse</a:t>
            </a:r>
            <a:r>
              <a:rPr lang="en-US" altLang="en-US" sz="1200" dirty="0" smtClean="0"/>
              <a:t> filter | 14 Chimney | 15 Generator | 16 Turbine | 17 Heat exchanger for  district heating</a:t>
            </a:r>
          </a:p>
        </p:txBody>
      </p:sp>
      <p:sp>
        <p:nvSpPr>
          <p:cNvPr id="2" name="Textfeld 1"/>
          <p:cNvSpPr txBox="1"/>
          <p:nvPr/>
        </p:nvSpPr>
        <p:spPr>
          <a:xfrm>
            <a:off x="755576" y="1052736"/>
            <a:ext cx="7620074" cy="1015663"/>
          </a:xfrm>
          <a:prstGeom prst="rect">
            <a:avLst/>
          </a:prstGeom>
          <a:noFill/>
        </p:spPr>
        <p:txBody>
          <a:bodyPr wrap="square" rtlCol="0">
            <a:spAutoFit/>
          </a:bodyPr>
          <a:lstStyle/>
          <a:p>
            <a:r>
              <a:rPr lang="en-US" altLang="en-US" sz="2000" b="1" dirty="0" smtClean="0"/>
              <a:t>4.6 </a:t>
            </a:r>
            <a:r>
              <a:rPr lang="en-US" altLang="en-US" sz="2000" b="1" dirty="0"/>
              <a:t>Waste incineration </a:t>
            </a:r>
            <a:r>
              <a:rPr lang="en-US" altLang="en-US" sz="2000" b="1" dirty="0" smtClean="0"/>
              <a:t>plant Magdeburg</a:t>
            </a:r>
          </a:p>
          <a:p>
            <a:endParaRPr lang="de-DE" sz="800" b="1" dirty="0" smtClean="0"/>
          </a:p>
          <a:p>
            <a:pPr marL="534988" indent="-534988"/>
            <a:r>
              <a:rPr lang="de-DE" sz="1600" dirty="0" smtClean="0"/>
              <a:t>	- </a:t>
            </a:r>
            <a:r>
              <a:rPr lang="en-US" sz="1600" dirty="0" smtClean="0"/>
              <a:t>2 block with 2 lines (min. 850 °C, 20 tons/hour, 66 MW each line),</a:t>
            </a:r>
          </a:p>
          <a:p>
            <a:pPr marL="534988" indent="-534988"/>
            <a:r>
              <a:rPr lang="de-DE" sz="1600" dirty="0"/>
              <a:t>	</a:t>
            </a:r>
            <a:r>
              <a:rPr lang="de-DE" sz="1600" dirty="0" smtClean="0"/>
              <a:t>- </a:t>
            </a:r>
            <a:r>
              <a:rPr lang="en-US" sz="1600" dirty="0" smtClean="0"/>
              <a:t>investment of total 250 </a:t>
            </a:r>
            <a:r>
              <a:rPr lang="en-US" sz="1600" dirty="0" err="1" smtClean="0"/>
              <a:t>mio</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813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Interaktive Schaltfläche: Film 1">
            <a:hlinkClick r:id="" action="ppaction://noaction" highlightClick="1"/>
          </p:cNvPr>
          <p:cNvSpPr>
            <a:spLocks noChangeArrowheads="1"/>
          </p:cNvSpPr>
          <p:nvPr/>
        </p:nvSpPr>
        <p:spPr bwMode="auto">
          <a:xfrm>
            <a:off x="4211638" y="2924175"/>
            <a:ext cx="1042987" cy="1042988"/>
          </a:xfrm>
          <a:prstGeom prst="actionButtonMovie">
            <a:avLst/>
          </a:prstGeom>
          <a:solidFill>
            <a:schemeClr val="accent1"/>
          </a:solidFill>
          <a:ln w="9525" algn="ctr">
            <a:solidFill>
              <a:schemeClr val="tx1"/>
            </a:solidFill>
            <a:round/>
            <a:headEnd/>
            <a:tailEnd/>
          </a:ln>
        </p:spPr>
        <p:txBody>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a:spcBef>
                <a:spcPct val="0"/>
              </a:spcBef>
              <a:buClrTx/>
              <a:buFontTx/>
              <a:buNone/>
            </a:pPr>
            <a:endParaRPr lang="en-US" altLang="en-US" sz="2400"/>
          </a:p>
        </p:txBody>
      </p:sp>
      <p:sp>
        <p:nvSpPr>
          <p:cNvPr id="48136" name="Textfeld 2"/>
          <p:cNvSpPr txBox="1">
            <a:spLocks noChangeArrowheads="1"/>
          </p:cNvSpPr>
          <p:nvPr/>
        </p:nvSpPr>
        <p:spPr bwMode="auto">
          <a:xfrm>
            <a:off x="2149475" y="1916113"/>
            <a:ext cx="5167313"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algn="ctr" eaLnBrk="1" hangingPunct="1">
              <a:spcBef>
                <a:spcPct val="0"/>
              </a:spcBef>
              <a:buClrTx/>
              <a:buFontTx/>
              <a:buNone/>
            </a:pPr>
            <a:r>
              <a:rPr lang="de-DE" altLang="en-US" sz="2400"/>
              <a:t>Video „Municipal Waste Incineration </a:t>
            </a:r>
          </a:p>
          <a:p>
            <a:pPr algn="ctr" eaLnBrk="1" hangingPunct="1">
              <a:spcBef>
                <a:spcPct val="0"/>
              </a:spcBef>
              <a:buClrTx/>
              <a:buFontTx/>
              <a:buNone/>
            </a:pPr>
            <a:r>
              <a:rPr lang="de-DE" altLang="en-US" sz="2400"/>
              <a:t>Magdeburg Region“ </a:t>
            </a:r>
            <a:endParaRPr lang="en-US" altLang="en-US" sz="2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4915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hteck 4"/>
          <p:cNvSpPr/>
          <p:nvPr/>
        </p:nvSpPr>
        <p:spPr>
          <a:xfrm>
            <a:off x="900113" y="1196975"/>
            <a:ext cx="8064500" cy="4585871"/>
          </a:xfrm>
          <a:prstGeom prst="rect">
            <a:avLst/>
          </a:prstGeom>
        </p:spPr>
        <p:txBody>
          <a:bodyPr>
            <a:spAutoFit/>
          </a:bodyPr>
          <a:lstStyle/>
          <a:p>
            <a:pPr>
              <a:defRPr/>
            </a:pPr>
            <a:r>
              <a:rPr lang="en-US" sz="2000" b="1" dirty="0" smtClean="0"/>
              <a:t>4.7 Slag </a:t>
            </a:r>
            <a:r>
              <a:rPr lang="en-US" sz="2000" b="1" dirty="0"/>
              <a:t>processing</a:t>
            </a:r>
          </a:p>
          <a:p>
            <a:pPr>
              <a:defRPr/>
            </a:pPr>
            <a:endParaRPr lang="de-DE" sz="1200" dirty="0"/>
          </a:p>
          <a:p>
            <a:pPr marL="285750" indent="-285750">
              <a:buFont typeface="Arial" panose="020B0604020202020204" pitchFamily="34" charset="0"/>
              <a:buChar char="•"/>
              <a:defRPr/>
            </a:pPr>
            <a:r>
              <a:rPr lang="en-US" sz="1600" dirty="0"/>
              <a:t>Processing of untreated raw slags from different waste incinerators with an innovative, patent-protected method </a:t>
            </a:r>
            <a:r>
              <a:rPr lang="de-DE" sz="1600" dirty="0"/>
              <a:t>(</a:t>
            </a:r>
            <a:r>
              <a:rPr lang="en-US" sz="1600" dirty="0"/>
              <a:t>wet preparation</a:t>
            </a:r>
            <a:r>
              <a:rPr lang="de-DE" sz="1600" dirty="0"/>
              <a:t>),</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Processing plant stands for a almost complete recovery of metals and a significant reduction of pollutant levels in the finally processed slags</a:t>
            </a:r>
            <a:r>
              <a:rPr lang="de-DE" sz="1600" dirty="0"/>
              <a:t>,</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altLang="en-US" sz="1600" dirty="0"/>
              <a:t>Permission to treat 400,000 t slag/year, processing </a:t>
            </a:r>
            <a:r>
              <a:rPr lang="en-US" altLang="en-US" sz="1600" dirty="0" err="1"/>
              <a:t>capazity</a:t>
            </a:r>
            <a:r>
              <a:rPr lang="en-US" altLang="en-US" sz="1600" dirty="0"/>
              <a:t> 100 tons/hour</a:t>
            </a:r>
            <a:r>
              <a:rPr lang="de-DE" altLang="en-US" sz="1600" dirty="0"/>
              <a:t>,</a:t>
            </a:r>
            <a:endParaRPr lang="de-DE" sz="1600" dirty="0"/>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Preparation follows the successive deliveries, a prior aging is no longer required,</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In a first treatment stage unburned materials and coarse scrap iron are separated,</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Afterwards the slags are filtered, crushed and again freed from ferrous metals, nonferrous metals and unburned materials. </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At the end of the first stage, a slag with residual metals is formed in a stepped grain</a:t>
            </a:r>
            <a:r>
              <a:rPr lang="de-DE" sz="1600" dirty="0"/>
              <a: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018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hteck 1"/>
          <p:cNvSpPr/>
          <p:nvPr/>
        </p:nvSpPr>
        <p:spPr>
          <a:xfrm>
            <a:off x="609600" y="1516063"/>
            <a:ext cx="7994650" cy="3784600"/>
          </a:xfrm>
          <a:prstGeom prst="rect">
            <a:avLst/>
          </a:prstGeom>
        </p:spPr>
        <p:txBody>
          <a:bodyPr>
            <a:spAutoFit/>
          </a:bodyPr>
          <a:lstStyle/>
          <a:p>
            <a:pPr marL="285750" indent="-285750">
              <a:buFont typeface="Arial" panose="020B0604020202020204" pitchFamily="34" charset="0"/>
              <a:buChar char="•"/>
              <a:defRPr/>
            </a:pPr>
            <a:r>
              <a:rPr lang="en-US" sz="1600" dirty="0"/>
              <a:t>Then splitting and cleaning of the grain by means of the patented wet preparation</a:t>
            </a:r>
            <a:r>
              <a:rPr lang="de-DE" sz="1600" dirty="0"/>
              <a:t>. </a:t>
            </a:r>
          </a:p>
          <a:p>
            <a:pPr marL="285750" indent="-285750">
              <a:buFont typeface="Arial" panose="020B0604020202020204" pitchFamily="34" charset="0"/>
              <a:buChar char="•"/>
              <a:defRPr/>
            </a:pPr>
            <a:endParaRPr lang="de-DE" sz="1600" dirty="0"/>
          </a:p>
          <a:p>
            <a:pPr marL="285750" indent="-285750">
              <a:buFont typeface="Arial" panose="020B0604020202020204" pitchFamily="34" charset="0"/>
              <a:buChar char="•"/>
              <a:defRPr/>
            </a:pPr>
            <a:r>
              <a:rPr lang="en-US" sz="1600" dirty="0"/>
              <a:t>Within this washing process, the contaminated fine fraction is separated and dewatered, resulting filter cake is momentary placed on a landfill (inquiries from the industry, for instance from cement industry, for the use of the filter cake exist), </a:t>
            </a:r>
          </a:p>
          <a:p>
            <a:pPr marL="285750" indent="-285750">
              <a:buFont typeface="Arial" panose="020B0604020202020204" pitchFamily="34" charset="0"/>
              <a:buChar char="•"/>
              <a:defRPr/>
            </a:pPr>
            <a:endParaRPr lang="en-US" sz="1600" dirty="0"/>
          </a:p>
          <a:p>
            <a:pPr marL="285750" indent="-285750">
              <a:buFont typeface="Arial" panose="020B0604020202020204" pitchFamily="34" charset="0"/>
              <a:buChar char="•"/>
              <a:defRPr/>
            </a:pPr>
            <a:r>
              <a:rPr lang="en-US" sz="1600" dirty="0"/>
              <a:t>By other ferrous and non-ferrous separators, the still residual metals are separated within the washing process. </a:t>
            </a:r>
          </a:p>
          <a:p>
            <a:pPr marL="285750" indent="-285750">
              <a:buFont typeface="Arial" panose="020B0604020202020204" pitchFamily="34" charset="0"/>
              <a:buChar char="•"/>
              <a:defRPr/>
            </a:pPr>
            <a:endParaRPr lang="en-US" sz="1600" dirty="0"/>
          </a:p>
          <a:p>
            <a:pPr marL="285750" indent="-285750">
              <a:buFont typeface="Arial" panose="020B0604020202020204" pitchFamily="34" charset="0"/>
              <a:buChar char="•"/>
              <a:defRPr/>
            </a:pPr>
            <a:r>
              <a:rPr lang="en-US" sz="1600" dirty="0"/>
              <a:t>The now processed and metal-free mineral grains can be marketed in most areas of the construction industry at the end, due to reduced levels of pollutants. </a:t>
            </a:r>
          </a:p>
          <a:p>
            <a:pPr>
              <a:defRPr/>
            </a:pPr>
            <a:endParaRPr lang="en-US" sz="1600" dirty="0"/>
          </a:p>
          <a:p>
            <a:pPr marL="285750" indent="-285750">
              <a:buFont typeface="Arial" panose="020B0604020202020204" pitchFamily="34" charset="0"/>
              <a:buChar char="•"/>
              <a:defRPr/>
            </a:pPr>
            <a:r>
              <a:rPr lang="en-US" sz="1600" dirty="0"/>
              <a:t>Thus eliminating waste is reduced, compared with the conventional methods, by up to 75% and thereby supporting the sustainability of the circular economy system.</a:t>
            </a:r>
          </a:p>
          <a:p>
            <a:pPr>
              <a:defRPr/>
            </a:pPr>
            <a:endParaRPr lang="en-US" sz="1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120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7" name="Grafik 7" descr="Fließschema Anlage MDSU.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666875" y="1125538"/>
            <a:ext cx="6361113" cy="462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47</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222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Grafik 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947738" y="1196975"/>
            <a:ext cx="5927725" cy="444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2" name="Textfeld 3"/>
          <p:cNvSpPr txBox="1">
            <a:spLocks noChangeArrowheads="1"/>
          </p:cNvSpPr>
          <p:nvPr/>
        </p:nvSpPr>
        <p:spPr bwMode="auto">
          <a:xfrm>
            <a:off x="7164388" y="1609725"/>
            <a:ext cx="16383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Feed hopper</a:t>
            </a:r>
          </a:p>
          <a:p>
            <a:pPr eaLnBrk="1" hangingPunct="1">
              <a:spcBef>
                <a:spcPct val="0"/>
              </a:spcBef>
              <a:buClrTx/>
              <a:buFontTx/>
              <a:buNone/>
            </a:pPr>
            <a:r>
              <a:rPr lang="en-US" altLang="en-US" sz="2000"/>
              <a:t>raw slag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48</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325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5" name="Grafik 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92163" y="1779588"/>
            <a:ext cx="7596187" cy="388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6" name="Textfeld 3"/>
          <p:cNvSpPr txBox="1">
            <a:spLocks noChangeArrowheads="1"/>
          </p:cNvSpPr>
          <p:nvPr/>
        </p:nvSpPr>
        <p:spPr bwMode="auto">
          <a:xfrm>
            <a:off x="769938" y="1268413"/>
            <a:ext cx="2506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Filter impact crusher</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49</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427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9" name="Grafik 1"/>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7700" y="1196975"/>
            <a:ext cx="6011863" cy="450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80" name="Textfeld 2"/>
          <p:cNvSpPr txBox="1">
            <a:spLocks noChangeArrowheads="1"/>
          </p:cNvSpPr>
          <p:nvPr/>
        </p:nvSpPr>
        <p:spPr bwMode="auto">
          <a:xfrm>
            <a:off x="6875463" y="1125538"/>
            <a:ext cx="1965325" cy="70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Separation</a:t>
            </a:r>
          </a:p>
          <a:p>
            <a:pPr eaLnBrk="1" hangingPunct="1">
              <a:spcBef>
                <a:spcPct val="0"/>
              </a:spcBef>
              <a:buClrTx/>
              <a:buFontTx/>
              <a:buNone/>
            </a:pPr>
            <a:r>
              <a:rPr lang="en-US" altLang="en-US" sz="2000"/>
              <a:t>Ferrous metals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9220" name="Picture 18" descr="Logo-NET-E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4" descr="bicc_new_logo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2" descr="\\VIOLINA\My Documents\Velichka\Ани\BEBB\BEBB_logos\BEBB logo.jpg"/>
          <p:cNvPicPr>
            <a:picLocks noChangeAspect="1" noChangeArrowheads="1"/>
          </p:cNvPicPr>
          <p:nvPr/>
        </p:nvPicPr>
        <p:blipFill>
          <a:blip r:embed="rId6">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223" name="Diagramm 1"/>
          <p:cNvGraphicFramePr>
            <a:graphicFrameLocks/>
          </p:cNvGraphicFramePr>
          <p:nvPr>
            <p:extLst>
              <p:ext uri="{D42A27DB-BD31-4B8C-83A1-F6EECF244321}">
                <p14:modId xmlns:p14="http://schemas.microsoft.com/office/powerpoint/2010/main" xmlns="" val="1889200522"/>
              </p:ext>
            </p:extLst>
          </p:nvPr>
        </p:nvGraphicFramePr>
        <p:xfrm>
          <a:off x="347663" y="1146175"/>
          <a:ext cx="6677025" cy="4365625"/>
        </p:xfrm>
        <a:graphic>
          <a:graphicData uri="http://schemas.openxmlformats.org/presentationml/2006/ole">
            <p:oleObj spid="_x0000_s9239" name="Diagramm" r:id="rId7" imgW="6677125" imgH="4352882" progId="Excel.Sheet.8">
              <p:embed/>
            </p:oleObj>
          </a:graphicData>
        </a:graphic>
      </p:graphicFrame>
      <p:sp>
        <p:nvSpPr>
          <p:cNvPr id="9224" name="Textfeld 2"/>
          <p:cNvSpPr txBox="1">
            <a:spLocks noChangeArrowheads="1"/>
          </p:cNvSpPr>
          <p:nvPr/>
        </p:nvSpPr>
        <p:spPr bwMode="auto">
          <a:xfrm>
            <a:off x="5508625" y="2189163"/>
            <a:ext cx="309562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1800" dirty="0"/>
              <a:t>Total quantity:   386 </a:t>
            </a:r>
            <a:r>
              <a:rPr lang="en-US" altLang="en-US" sz="1800" dirty="0" err="1"/>
              <a:t>mio</a:t>
            </a:r>
            <a:r>
              <a:rPr lang="en-US" altLang="en-US" sz="1800" dirty="0"/>
              <a:t>. t</a:t>
            </a:r>
          </a:p>
          <a:p>
            <a:pPr eaLnBrk="1" hangingPunct="1">
              <a:spcBef>
                <a:spcPct val="0"/>
              </a:spcBef>
              <a:buClrTx/>
              <a:buFontTx/>
              <a:buNone/>
            </a:pPr>
            <a:r>
              <a:rPr lang="en-US" altLang="en-US" sz="1800" dirty="0"/>
              <a:t>Recycling rate:  77,6 %</a:t>
            </a:r>
          </a:p>
          <a:p>
            <a:pPr eaLnBrk="1" hangingPunct="1">
              <a:spcBef>
                <a:spcPct val="0"/>
              </a:spcBef>
              <a:buClrTx/>
              <a:buFontTx/>
              <a:buNone/>
            </a:pPr>
            <a:r>
              <a:rPr lang="en-US" altLang="en-US" sz="1800" dirty="0"/>
              <a:t>Disposal rate:   17,5 %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50</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5300"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2"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3" name="Picture 7" descr="C:\Users\Marion\AppData\Local\Microsoft\Windows Live Mail\WLMDSS.tmp\WLM4A6B.tmp\04 Wet preparatio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7088" y="1206500"/>
            <a:ext cx="5940425"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4" name="Textfeld 3"/>
          <p:cNvSpPr txBox="1">
            <a:spLocks noChangeArrowheads="1"/>
          </p:cNvSpPr>
          <p:nvPr/>
        </p:nvSpPr>
        <p:spPr bwMode="auto">
          <a:xfrm>
            <a:off x="6948488" y="1196975"/>
            <a:ext cx="20018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Wet preparation</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51</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632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7" name="Grafik 1"/>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768350" y="1268413"/>
            <a:ext cx="589121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8" name="Textfeld 7"/>
          <p:cNvSpPr txBox="1">
            <a:spLocks noChangeArrowheads="1"/>
          </p:cNvSpPr>
          <p:nvPr/>
        </p:nvSpPr>
        <p:spPr bwMode="auto">
          <a:xfrm>
            <a:off x="6804025" y="1209675"/>
            <a:ext cx="208915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Wet preparation</a:t>
            </a:r>
          </a:p>
          <a:p>
            <a:pPr eaLnBrk="1" hangingPunct="1">
              <a:spcBef>
                <a:spcPct val="0"/>
              </a:spcBef>
              <a:buClrTx/>
              <a:buFontTx/>
              <a:buNone/>
            </a:pPr>
            <a:r>
              <a:rPr lang="en-US" altLang="en-US" sz="2000"/>
              <a:t>and chamber</a:t>
            </a:r>
          </a:p>
          <a:p>
            <a:pPr eaLnBrk="1" hangingPunct="1">
              <a:spcBef>
                <a:spcPct val="0"/>
              </a:spcBef>
              <a:buClrTx/>
              <a:buFontTx/>
              <a:buNone/>
            </a:pPr>
            <a:r>
              <a:rPr lang="en-US" altLang="en-US" sz="2000"/>
              <a:t>filter press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52</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734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1" name="Picture 7" descr="C:\Users\Marion\AppData\Local\Microsoft\Windows Live Mail\WLMDSS.tmp\WLME69B.tmp\05 Wet separated non-ferrous metals.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55650" y="1287463"/>
            <a:ext cx="5832475" cy="4373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2" name="Textfeld 1"/>
          <p:cNvSpPr txBox="1">
            <a:spLocks noChangeArrowheads="1"/>
          </p:cNvSpPr>
          <p:nvPr/>
        </p:nvSpPr>
        <p:spPr bwMode="auto">
          <a:xfrm>
            <a:off x="6875463" y="1196975"/>
            <a:ext cx="1846262"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Wet separated</a:t>
            </a:r>
          </a:p>
          <a:p>
            <a:pPr eaLnBrk="1" hangingPunct="1">
              <a:spcBef>
                <a:spcPct val="0"/>
              </a:spcBef>
              <a:buClrTx/>
              <a:buFontTx/>
              <a:buNone/>
            </a:pPr>
            <a:r>
              <a:rPr lang="en-US" altLang="en-US" sz="2000"/>
              <a:t>non-ferrous </a:t>
            </a:r>
          </a:p>
          <a:p>
            <a:pPr eaLnBrk="1" hangingPunct="1">
              <a:spcBef>
                <a:spcPct val="0"/>
              </a:spcBef>
              <a:buClrTx/>
              <a:buFontTx/>
              <a:buNone/>
            </a:pPr>
            <a:r>
              <a:rPr lang="en-US" altLang="en-US" sz="2000"/>
              <a:t>metals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53</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837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Picture 7" descr="C:\Users\Marion\AppData\Local\Microsoft\Windows Live Mail\WLMDSS.tmp\WLMD2E0.tmp\06 Wet separated non-ferrous metals (sand-size).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92163" y="1241425"/>
            <a:ext cx="5795962" cy="434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Rechteck 1"/>
          <p:cNvSpPr>
            <a:spLocks noChangeArrowheads="1"/>
          </p:cNvSpPr>
          <p:nvPr/>
        </p:nvSpPr>
        <p:spPr bwMode="auto">
          <a:xfrm>
            <a:off x="6750050" y="1196975"/>
            <a:ext cx="214312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Wet separated</a:t>
            </a:r>
          </a:p>
          <a:p>
            <a:pPr eaLnBrk="1" hangingPunct="1">
              <a:spcBef>
                <a:spcPct val="0"/>
              </a:spcBef>
              <a:buClrTx/>
              <a:buFontTx/>
              <a:buNone/>
            </a:pPr>
            <a:r>
              <a:rPr lang="en-US" altLang="en-US" sz="2000"/>
              <a:t>non-ferrous </a:t>
            </a:r>
          </a:p>
          <a:p>
            <a:pPr eaLnBrk="1" hangingPunct="1">
              <a:spcBef>
                <a:spcPct val="0"/>
              </a:spcBef>
              <a:buClrTx/>
              <a:buFontTx/>
              <a:buNone/>
            </a:pPr>
            <a:r>
              <a:rPr lang="en-US" altLang="en-US" sz="2000"/>
              <a:t>metals</a:t>
            </a:r>
          </a:p>
          <a:p>
            <a:pPr eaLnBrk="1" hangingPunct="1">
              <a:spcBef>
                <a:spcPct val="0"/>
              </a:spcBef>
              <a:buClrTx/>
              <a:buFontTx/>
              <a:buNone/>
            </a:pPr>
            <a:r>
              <a:rPr lang="de-DE" altLang="en-US" sz="2000"/>
              <a:t>(</a:t>
            </a:r>
            <a:r>
              <a:rPr lang="en-US" altLang="en-US" sz="2000"/>
              <a:t>small</a:t>
            </a:r>
            <a:r>
              <a:rPr lang="de-DE" altLang="en-US" sz="2000"/>
              <a:t>)</a:t>
            </a:r>
            <a:endParaRPr lang="en-US" altLang="en-US" sz="200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54</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5939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9" name="Picture 7" descr="C:\Users\Marion\AppData\Local\Microsoft\Windows Live Mail\WLMDSS.tmp\WLMBD6E.tmp\07 Mineral grain (gravel) after wet separation.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7088" y="1260475"/>
            <a:ext cx="5868987"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00" name="Textfeld 1"/>
          <p:cNvSpPr txBox="1">
            <a:spLocks noChangeArrowheads="1"/>
          </p:cNvSpPr>
          <p:nvPr/>
        </p:nvSpPr>
        <p:spPr bwMode="auto">
          <a:xfrm>
            <a:off x="6948488" y="1196975"/>
            <a:ext cx="185102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2000"/>
              <a:t>Mineral grain</a:t>
            </a:r>
          </a:p>
          <a:p>
            <a:pPr eaLnBrk="1" hangingPunct="1">
              <a:spcBef>
                <a:spcPct val="0"/>
              </a:spcBef>
              <a:buClrTx/>
              <a:buFontTx/>
              <a:buNone/>
            </a:pPr>
            <a:r>
              <a:rPr lang="en-US" altLang="en-US" sz="2000"/>
              <a:t>(gravel) after</a:t>
            </a:r>
          </a:p>
          <a:p>
            <a:pPr eaLnBrk="1" hangingPunct="1">
              <a:spcBef>
                <a:spcPct val="0"/>
              </a:spcBef>
              <a:buClrTx/>
              <a:buFontTx/>
              <a:buNone/>
            </a:pPr>
            <a:r>
              <a:rPr lang="en-US" altLang="en-US" sz="2000"/>
              <a:t>wet separation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55</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6246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1" name="Grafik 6" descr="Dokument1 - Microsoft Word nichtkommerzielle Verwendung"/>
          <p:cNvPicPr>
            <a:picLocks noChangeAspect="1"/>
          </p:cNvPicPr>
          <p:nvPr/>
        </p:nvPicPr>
        <p:blipFill>
          <a:blip r:embed="rId6">
            <a:extLst>
              <a:ext uri="{28A0092B-C50C-407E-A947-70E740481C1C}">
                <a14:useLocalDpi xmlns:a14="http://schemas.microsoft.com/office/drawing/2010/main" xmlns="" val="0"/>
              </a:ext>
            </a:extLst>
          </a:blip>
          <a:srcRect l="37224" t="30101" r="36803" b="12495"/>
          <a:stretch>
            <a:fillRect/>
          </a:stretch>
        </p:blipFill>
        <p:spPr bwMode="auto">
          <a:xfrm>
            <a:off x="887413" y="1484784"/>
            <a:ext cx="3540571" cy="4240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72" name="Rechteck 11"/>
          <p:cNvSpPr>
            <a:spLocks noChangeArrowheads="1"/>
          </p:cNvSpPr>
          <p:nvPr/>
        </p:nvSpPr>
        <p:spPr bwMode="auto">
          <a:xfrm>
            <a:off x="4754563" y="1484313"/>
            <a:ext cx="4138612" cy="403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en-US" sz="1600"/>
              <a:t>Assignment criteria for soil after </a:t>
            </a:r>
          </a:p>
          <a:p>
            <a:pPr eaLnBrk="1" hangingPunct="1">
              <a:spcBef>
                <a:spcPct val="0"/>
              </a:spcBef>
              <a:buClrTx/>
              <a:buFontTx/>
              <a:buNone/>
            </a:pPr>
            <a:r>
              <a:rPr lang="en-US" altLang="en-US" sz="1600"/>
              <a:t>Technical rules No. 20 of the National Working Group on Waste (LAGA)</a:t>
            </a:r>
          </a:p>
          <a:p>
            <a:pPr eaLnBrk="1" hangingPunct="1">
              <a:spcBef>
                <a:spcPct val="0"/>
              </a:spcBef>
              <a:buClrTx/>
              <a:buFontTx/>
              <a:buNone/>
            </a:pPr>
            <a:endParaRPr lang="en-US" altLang="en-US" sz="1600"/>
          </a:p>
          <a:p>
            <a:pPr eaLnBrk="1" hangingPunct="1">
              <a:spcBef>
                <a:spcPct val="0"/>
              </a:spcBef>
              <a:buClrTx/>
              <a:buFontTx/>
              <a:buNone/>
            </a:pPr>
            <a:r>
              <a:rPr lang="en-US" altLang="en-US" sz="1600"/>
              <a:t>5 Categories:</a:t>
            </a:r>
          </a:p>
          <a:p>
            <a:pPr eaLnBrk="1" hangingPunct="1">
              <a:spcBef>
                <a:spcPct val="0"/>
              </a:spcBef>
              <a:buClrTx/>
              <a:buFontTx/>
              <a:buNone/>
            </a:pPr>
            <a:endParaRPr lang="en-US" altLang="en-US" sz="1600"/>
          </a:p>
          <a:p>
            <a:pPr eaLnBrk="1" hangingPunct="1">
              <a:spcBef>
                <a:spcPct val="0"/>
              </a:spcBef>
              <a:buClrTx/>
              <a:buFontTx/>
              <a:buNone/>
            </a:pPr>
            <a:r>
              <a:rPr lang="en-US" altLang="en-US" sz="1600"/>
              <a:t>Z0 unrestricted usage</a:t>
            </a:r>
          </a:p>
          <a:p>
            <a:pPr eaLnBrk="1" hangingPunct="1">
              <a:spcBef>
                <a:spcPct val="0"/>
              </a:spcBef>
              <a:buClrTx/>
              <a:buFontTx/>
              <a:buNone/>
            </a:pPr>
            <a:r>
              <a:rPr lang="en-US" altLang="en-US" sz="1600"/>
              <a:t>Z1 restricted open emplacement in</a:t>
            </a:r>
          </a:p>
          <a:p>
            <a:pPr eaLnBrk="1" hangingPunct="1">
              <a:spcBef>
                <a:spcPct val="0"/>
              </a:spcBef>
              <a:buClrTx/>
              <a:buFontTx/>
              <a:buNone/>
            </a:pPr>
            <a:r>
              <a:rPr lang="en-US" altLang="en-US" sz="1600"/>
              <a:t>     technical construction, class-divided into</a:t>
            </a:r>
          </a:p>
          <a:p>
            <a:pPr eaLnBrk="1" hangingPunct="1">
              <a:spcBef>
                <a:spcPct val="0"/>
              </a:spcBef>
              <a:buClrTx/>
              <a:buFontTx/>
              <a:buNone/>
            </a:pPr>
            <a:r>
              <a:rPr lang="en-US" altLang="en-US" sz="1600"/>
              <a:t>     Z1.1 and Z1.2</a:t>
            </a:r>
          </a:p>
          <a:p>
            <a:pPr eaLnBrk="1" hangingPunct="1">
              <a:spcBef>
                <a:spcPct val="0"/>
              </a:spcBef>
              <a:buClrTx/>
              <a:buFontTx/>
              <a:buNone/>
            </a:pPr>
            <a:r>
              <a:rPr lang="en-US" altLang="en-US" sz="1600"/>
              <a:t>Z2 restricted emplacement in technical </a:t>
            </a:r>
          </a:p>
          <a:p>
            <a:pPr eaLnBrk="1" hangingPunct="1">
              <a:spcBef>
                <a:spcPct val="0"/>
              </a:spcBef>
              <a:buClrTx/>
              <a:buFontTx/>
              <a:buNone/>
            </a:pPr>
            <a:r>
              <a:rPr lang="en-US" altLang="en-US" sz="1600"/>
              <a:t>     construction with defined measure of</a:t>
            </a:r>
          </a:p>
          <a:p>
            <a:pPr eaLnBrk="1" hangingPunct="1">
              <a:spcBef>
                <a:spcPct val="0"/>
              </a:spcBef>
              <a:buClrTx/>
              <a:buFontTx/>
              <a:buNone/>
            </a:pPr>
            <a:r>
              <a:rPr lang="en-US" altLang="en-US" sz="1600"/>
              <a:t>     safety </a:t>
            </a:r>
          </a:p>
          <a:p>
            <a:pPr eaLnBrk="1" hangingPunct="1">
              <a:spcBef>
                <a:spcPct val="0"/>
              </a:spcBef>
              <a:buClrTx/>
              <a:buFontTx/>
              <a:buNone/>
            </a:pPr>
            <a:r>
              <a:rPr lang="en-US" altLang="en-US" sz="1600"/>
              <a:t>Z3 landfill class I</a:t>
            </a:r>
          </a:p>
          <a:p>
            <a:pPr eaLnBrk="1" hangingPunct="1">
              <a:spcBef>
                <a:spcPct val="0"/>
              </a:spcBef>
              <a:buClrTx/>
              <a:buFontTx/>
              <a:buNone/>
            </a:pPr>
            <a:r>
              <a:rPr lang="en-US" altLang="en-US" sz="1600"/>
              <a:t>Z4 landfill class II</a:t>
            </a:r>
          </a:p>
          <a:p>
            <a:pPr eaLnBrk="1" hangingPunct="1">
              <a:spcBef>
                <a:spcPct val="0"/>
              </a:spcBef>
              <a:buClrTx/>
              <a:buFontTx/>
              <a:buNone/>
            </a:pPr>
            <a:r>
              <a:rPr lang="en-US" altLang="en-US" sz="1600"/>
              <a:t>Z5 hazardous waste landfill</a:t>
            </a:r>
          </a:p>
        </p:txBody>
      </p:sp>
      <p:sp>
        <p:nvSpPr>
          <p:cNvPr id="8" name="Textfeld 7"/>
          <p:cNvSpPr txBox="1"/>
          <p:nvPr/>
        </p:nvSpPr>
        <p:spPr>
          <a:xfrm>
            <a:off x="1102427" y="1052736"/>
            <a:ext cx="4597734" cy="400110"/>
          </a:xfrm>
          <a:prstGeom prst="rect">
            <a:avLst/>
          </a:prstGeom>
          <a:noFill/>
        </p:spPr>
        <p:txBody>
          <a:bodyPr wrap="none" rtlCol="0">
            <a:spAutoFit/>
          </a:bodyPr>
          <a:lstStyle/>
          <a:p>
            <a:r>
              <a:rPr lang="en-US" sz="2000" b="1" dirty="0" smtClean="0"/>
              <a:t>4.8 Criteria for using </a:t>
            </a:r>
            <a:r>
              <a:rPr lang="en-US" sz="2000" b="1" dirty="0" err="1" smtClean="0"/>
              <a:t>precessed</a:t>
            </a:r>
            <a:r>
              <a:rPr lang="en-US" sz="2000" b="1" dirty="0" smtClean="0"/>
              <a:t> slag</a:t>
            </a:r>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56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64516"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7"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8"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9" name="Text Box 4"/>
          <p:cNvSpPr txBox="1">
            <a:spLocks noChangeArrowheads="1"/>
          </p:cNvSpPr>
          <p:nvPr/>
        </p:nvSpPr>
        <p:spPr bwMode="auto">
          <a:xfrm>
            <a:off x="2127250" y="2628900"/>
            <a:ext cx="45323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en-US" altLang="de-DE">
                <a:latin typeface="ATRotis Sans Serif 55"/>
                <a:ea typeface="MS PGothic" pitchFamily="34" charset="-128"/>
              </a:rPr>
              <a:t>Thank you for listening.</a:t>
            </a:r>
            <a:endParaRPr lang="en-US" altLang="de-DE">
              <a:solidFill>
                <a:schemeClr val="tx2"/>
              </a:solidFill>
              <a:latin typeface="ATRotis Sans Serif 55"/>
              <a:ea typeface="MS PGothic" pitchFamily="34" charset="-12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333375"/>
            <a:ext cx="1384300" cy="128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8"/>
          <p:cNvSpPr>
            <a:spLocks noChangeArrowheads="1"/>
          </p:cNvSpPr>
          <p:nvPr/>
        </p:nvSpPr>
        <p:spPr bwMode="auto">
          <a:xfrm>
            <a:off x="1692275" y="1557338"/>
            <a:ext cx="6477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eaLnBrk="1" hangingPunct="1"/>
            <a:r>
              <a:rPr lang="fr-FR" altLang="en-US" sz="4400" b="1">
                <a:solidFill>
                  <a:srgbClr val="688800"/>
                </a:solidFill>
              </a:rPr>
              <a:t>Contact</a:t>
            </a:r>
          </a:p>
        </p:txBody>
      </p:sp>
      <p:pic>
        <p:nvPicPr>
          <p:cNvPr id="65540" name="Picture 4" descr="bicc_new_logo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00938" y="285750"/>
            <a:ext cx="896937"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2" descr="\\VIOLINA\My Documents\Velichka\Ани\BEBB\BEBB_logos\BEBB logo.jpg"/>
          <p:cNvPicPr>
            <a:picLocks noChangeAspect="1" noChangeArrowheads="1"/>
          </p:cNvPicPr>
          <p:nvPr/>
        </p:nvPicPr>
        <p:blipFill>
          <a:blip r:embed="rId4">
            <a:extLst>
              <a:ext uri="{28A0092B-C50C-407E-A947-70E740481C1C}">
                <a14:useLocalDpi xmlns:a14="http://schemas.microsoft.com/office/drawing/2010/main" xmlns="" val="0"/>
              </a:ext>
            </a:extLst>
          </a:blip>
          <a:srcRect l="2974" r="4495"/>
          <a:stretch>
            <a:fillRect/>
          </a:stretch>
        </p:blipFill>
        <p:spPr bwMode="auto">
          <a:xfrm>
            <a:off x="3929063" y="285750"/>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Rechteck 1"/>
          <p:cNvSpPr>
            <a:spLocks noChangeArrowheads="1"/>
          </p:cNvSpPr>
          <p:nvPr/>
        </p:nvSpPr>
        <p:spPr bwMode="auto">
          <a:xfrm>
            <a:off x="2484438" y="2997200"/>
            <a:ext cx="4572000" cy="253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Arial Unicode MS" pitchFamily="34" charset="-128"/>
                <a:cs typeface="Arial Unicode MS" pitchFamily="34" charset="-128"/>
              </a:defRPr>
            </a:lvl1pPr>
            <a:lvl2pPr marL="742950" indent="-285750" eaLnBrk="0" hangingPunct="0">
              <a:defRPr sz="2400">
                <a:solidFill>
                  <a:schemeClr val="tx1"/>
                </a:solidFill>
                <a:latin typeface="Arial" pitchFamily="34" charset="0"/>
                <a:ea typeface="Arial Unicode MS" pitchFamily="34" charset="-128"/>
                <a:cs typeface="Arial Unicode MS" pitchFamily="34" charset="-128"/>
              </a:defRPr>
            </a:lvl2pPr>
            <a:lvl3pPr marL="1143000" indent="-228600" eaLnBrk="0" hangingPunct="0">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defRPr sz="2400">
                <a:solidFill>
                  <a:schemeClr val="tx1"/>
                </a:solidFill>
                <a:latin typeface="Arial" pitchFamily="34" charset="0"/>
                <a:ea typeface="Arial Unicode MS" pitchFamily="34" charset="-128"/>
                <a:cs typeface="Arial Unicode MS" pitchFamily="34" charset="-128"/>
              </a:defRPr>
            </a:lvl4pPr>
            <a:lvl5pPr marL="2057400" indent="-228600" eaLnBrk="0" hangingPunct="0">
              <a:defRPr sz="24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Arial Unicode MS" pitchFamily="34" charset="-128"/>
                <a:cs typeface="Arial Unicode MS" pitchFamily="34" charset="-128"/>
              </a:defRPr>
            </a:lvl9pPr>
          </a:lstStyle>
          <a:p>
            <a:pPr algn="ctr" eaLnBrk="1" hangingPunct="1"/>
            <a:r>
              <a:rPr lang="de-DE" altLang="de-DE" sz="2800" b="1" baseline="30000">
                <a:ea typeface="ATRotis Sans Serif 55"/>
                <a:cs typeface="ATRotis Sans Serif 55"/>
              </a:rPr>
              <a:t>Industrie- und Handelskammer Magdeburg</a:t>
            </a:r>
          </a:p>
          <a:p>
            <a:pPr algn="ctr" eaLnBrk="1" hangingPunct="1"/>
            <a:r>
              <a:rPr lang="de-DE" altLang="de-DE" sz="2800" b="1" baseline="30000">
                <a:ea typeface="ATRotis Sans Serif 55"/>
                <a:cs typeface="ATRotis Sans Serif 55"/>
              </a:rPr>
              <a:t>Dr. Jochen Zeiger</a:t>
            </a:r>
          </a:p>
          <a:p>
            <a:pPr algn="ctr" eaLnBrk="1" hangingPunct="1"/>
            <a:r>
              <a:rPr lang="de-DE" altLang="de-DE" sz="2800" b="1" baseline="30000">
                <a:ea typeface="ATRotis Sans Serif 55"/>
                <a:cs typeface="ATRotis Sans Serif 55"/>
              </a:rPr>
              <a:t>Alter Markt 8 | 39104 Magdeburg</a:t>
            </a:r>
          </a:p>
          <a:p>
            <a:pPr algn="ctr" eaLnBrk="1" hangingPunct="1"/>
            <a:r>
              <a:rPr lang="de-DE" altLang="de-DE" sz="2800" b="1" baseline="30000">
                <a:ea typeface="ATRotis Sans Serif 55"/>
                <a:cs typeface="ATRotis Sans Serif 55"/>
              </a:rPr>
              <a:t>Telefon: 0391 5693-152</a:t>
            </a:r>
          </a:p>
          <a:p>
            <a:pPr algn="ctr" eaLnBrk="1" hangingPunct="1"/>
            <a:r>
              <a:rPr lang="de-DE" altLang="de-DE" sz="2800" b="1" baseline="30000">
                <a:ea typeface="ATRotis Sans Serif 55"/>
                <a:cs typeface="ATRotis Sans Serif 55"/>
              </a:rPr>
              <a:t>Fax: 0391 5693 333 152</a:t>
            </a:r>
          </a:p>
          <a:p>
            <a:pPr algn="ctr" eaLnBrk="1" hangingPunct="1"/>
            <a:r>
              <a:rPr lang="de-DE" altLang="de-DE" sz="2800" b="1" baseline="30000">
                <a:ea typeface="ATRotis Sans Serif 55"/>
                <a:cs typeface="ATRotis Sans Serif 55"/>
              </a:rPr>
              <a:t>E-Mail: zeiger@magdeburg.ihk.de</a:t>
            </a:r>
          </a:p>
          <a:p>
            <a:pPr algn="ctr" eaLnBrk="1" hangingPunct="1"/>
            <a:r>
              <a:rPr lang="de-DE" altLang="de-DE" sz="2800" b="1" baseline="30000">
                <a:ea typeface="ATRotis Sans Serif 55"/>
                <a:cs typeface="ATRotis Sans Serif 55"/>
              </a:rPr>
              <a:t>www.magdeburg.ihk.de</a:t>
            </a:r>
            <a:endParaRPr lang="de-DE" altLang="de-DE" sz="2800" b="1">
              <a:ea typeface="ATRotis Sans Serif 55"/>
              <a:cs typeface="ATRotis Sans Serif 55"/>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348038" y="260350"/>
          <a:ext cx="5400675" cy="409575"/>
        </p:xfrm>
        <a:graphic>
          <a:graphicData uri="http://schemas.openxmlformats.org/drawingml/2006/table">
            <a:tbl>
              <a:tblPr/>
              <a:tblGrid>
                <a:gridCol w="5400675"/>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6</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6349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feld 1"/>
          <p:cNvSpPr txBox="1"/>
          <p:nvPr/>
        </p:nvSpPr>
        <p:spPr>
          <a:xfrm>
            <a:off x="899593" y="1124744"/>
            <a:ext cx="7128792" cy="4832092"/>
          </a:xfrm>
          <a:prstGeom prst="rect">
            <a:avLst/>
          </a:prstGeom>
          <a:noFill/>
        </p:spPr>
        <p:txBody>
          <a:bodyPr wrap="square" rtlCol="0">
            <a:spAutoFit/>
          </a:bodyPr>
          <a:lstStyle/>
          <a:p>
            <a:r>
              <a:rPr lang="de-DE" sz="2000" b="1" dirty="0" smtClean="0"/>
              <a:t>1.4 </a:t>
            </a:r>
            <a:r>
              <a:rPr lang="en-US" sz="2000" b="1" dirty="0" smtClean="0"/>
              <a:t>Target course of presentation</a:t>
            </a:r>
          </a:p>
          <a:p>
            <a:endParaRPr lang="en-US" sz="1600" dirty="0" smtClean="0"/>
          </a:p>
          <a:p>
            <a:pPr marL="285750" indent="-285750">
              <a:buFont typeface="Arial" panose="020B0604020202020204" pitchFamily="34" charset="0"/>
              <a:buChar char="•"/>
            </a:pPr>
            <a:r>
              <a:rPr lang="en-US" sz="1600" b="1" dirty="0" smtClean="0"/>
              <a:t>Construction and demolition waste</a:t>
            </a:r>
            <a:r>
              <a:rPr lang="en-US" sz="1600" dirty="0" smtClean="0"/>
              <a:t> - biggest mass waste, because of a low level of environmental hazard and a high recycling rate not in the focus of the presentation,</a:t>
            </a:r>
          </a:p>
          <a:p>
            <a:pPr marL="285750" indent="-285750">
              <a:buFont typeface="Arial" panose="020B0604020202020204" pitchFamily="34" charset="0"/>
              <a:buChar char="•"/>
            </a:pPr>
            <a:endParaRPr lang="de-DE" sz="1600" dirty="0" smtClean="0"/>
          </a:p>
          <a:p>
            <a:pPr marL="285750" indent="-285750">
              <a:buFont typeface="Arial" panose="020B0604020202020204" pitchFamily="34" charset="0"/>
              <a:buChar char="•"/>
            </a:pPr>
            <a:r>
              <a:rPr lang="en-US" sz="1600" b="1" dirty="0" smtClean="0"/>
              <a:t>Mining waste </a:t>
            </a:r>
            <a:r>
              <a:rPr lang="en-US" sz="1600" dirty="0" smtClean="0"/>
              <a:t>– in the responsibility of mining companies, if possible using waste for restoration on a high rate, not in the focus of presentation,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b="1" dirty="0" smtClean="0"/>
              <a:t>Process waste</a:t>
            </a:r>
            <a:r>
              <a:rPr lang="en-US" sz="1600" dirty="0" smtClean="0"/>
              <a:t> - in the responsibility of manufacturers, because of many different sorts of waste and treatment technologies not possible to give a overview in this presentation,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smtClean="0"/>
              <a:t>Secondary waste </a:t>
            </a:r>
            <a:r>
              <a:rPr lang="en-US" sz="1600" dirty="0" smtClean="0"/>
              <a:t>– in the focus of presentation, </a:t>
            </a:r>
            <a:r>
              <a:rPr lang="en-US" altLang="en-US" sz="1600" dirty="0" smtClean="0">
                <a:ea typeface="AT Rotis Sans Serif 65"/>
                <a:cs typeface="AT Rotis Sans Serif 65"/>
              </a:rPr>
              <a:t>using the example of treatment of sewage sludge,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b="1" dirty="0" smtClean="0"/>
              <a:t>Municipal waste </a:t>
            </a:r>
            <a:r>
              <a:rPr lang="en-US" sz="1600" dirty="0" smtClean="0"/>
              <a:t>– in the focus of presentation, because municipal waste has a highly different consistence and therefore difficulty to design a full recovery.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7</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0244"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p:nvSpPr>
        <p:spPr>
          <a:xfrm>
            <a:off x="755650" y="1268413"/>
            <a:ext cx="7686675" cy="4770537"/>
          </a:xfrm>
          <a:prstGeom prst="rect">
            <a:avLst/>
          </a:prstGeom>
        </p:spPr>
        <p:txBody>
          <a:bodyPr>
            <a:spAutoFit/>
          </a:bodyPr>
          <a:lstStyle/>
          <a:p>
            <a:pPr marL="534988" indent="-534988" eaLnBrk="0" hangingPunct="0">
              <a:defRPr/>
            </a:pPr>
            <a:r>
              <a:rPr lang="en-US" altLang="en-US" b="1" dirty="0" smtClean="0">
                <a:ea typeface="AT Rotis Sans Serif 65"/>
                <a:cs typeface="AT Rotis Sans Serif 65"/>
              </a:rPr>
              <a:t>2.	Worst </a:t>
            </a:r>
            <a:r>
              <a:rPr lang="en-US" altLang="en-US" b="1" dirty="0">
                <a:ea typeface="AT Rotis Sans Serif 65"/>
                <a:cs typeface="AT Rotis Sans Serif 65"/>
              </a:rPr>
              <a:t>case – using the example of treatment of used electrical devices/scrap in Africa</a:t>
            </a:r>
          </a:p>
          <a:p>
            <a:pPr marL="457200" indent="-457200" eaLnBrk="0" hangingPunct="0">
              <a:buFontTx/>
              <a:buAutoNum type="arabicPeriod"/>
              <a:defRPr/>
            </a:pPr>
            <a:endParaRPr lang="en-US" altLang="en-US" sz="1400" b="1" dirty="0">
              <a:ea typeface="AT Rotis Sans Serif 65"/>
              <a:cs typeface="AT Rotis Sans Serif 65"/>
            </a:endParaRPr>
          </a:p>
          <a:p>
            <a:pPr marL="457200" indent="-457200" eaLnBrk="0" hangingPunct="0">
              <a:defRPr/>
            </a:pPr>
            <a:r>
              <a:rPr lang="en-US" altLang="en-US" sz="2000" b="1" dirty="0" smtClean="0">
                <a:ea typeface="AT Rotis Sans Serif 65"/>
                <a:cs typeface="AT Rotis Sans Serif 65"/>
              </a:rPr>
              <a:t>2.1  </a:t>
            </a:r>
            <a:r>
              <a:rPr lang="en-US" altLang="en-US" sz="2000" b="1" dirty="0">
                <a:ea typeface="AT Rotis Sans Serif 65"/>
                <a:cs typeface="AT Rotis Sans Serif 65"/>
              </a:rPr>
              <a:t>Legal opinion</a:t>
            </a:r>
          </a:p>
          <a:p>
            <a:pPr marL="457200" indent="-457200" eaLnBrk="0" hangingPunct="0">
              <a:defRPr/>
            </a:pPr>
            <a:endParaRPr lang="en-US" altLang="en-US" sz="1400" b="1" dirty="0">
              <a:ea typeface="AT Rotis Sans Serif 65"/>
              <a:cs typeface="AT Rotis Sans Serif 65"/>
            </a:endParaRPr>
          </a:p>
          <a:p>
            <a:pPr marL="177800" indent="-177800" eaLnBrk="0" hangingPunct="0">
              <a:buFont typeface="Arial" pitchFamily="34" charset="0"/>
              <a:buChar char="•"/>
              <a:defRPr/>
            </a:pPr>
            <a:r>
              <a:rPr lang="en-US" sz="1600" dirty="0">
                <a:ea typeface="ATRotis Sans Serif 55"/>
              </a:rPr>
              <a:t>Export of electrical devices/scrap from EU to African countries under  European law (Regulation 05118931649No. 1013/2006 on shipment of waste), </a:t>
            </a:r>
          </a:p>
          <a:p>
            <a:pPr marL="177800" indent="-177800" eaLnBrk="0" hangingPunct="0">
              <a:buFont typeface="Arial" pitchFamily="34" charset="0"/>
              <a:buChar char="•"/>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After Regulation No. 1013/2006 allowance to export electrical devices, if they are working, </a:t>
            </a:r>
          </a:p>
          <a:p>
            <a:pPr marL="177800" indent="-177800" eaLnBrk="0" hangingPunct="0">
              <a:buFont typeface="Arial" pitchFamily="34" charset="0"/>
              <a:buChar char="•"/>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approx. 25 % of all current shipment  to Africa (and Asia) is declared as “functioning product” but contains no functioning devices or scrap and thus means a violation of international regulations,</a:t>
            </a:r>
          </a:p>
          <a:p>
            <a:pPr marL="177800" indent="-177800" eaLnBrk="0" hangingPunct="0">
              <a:buFont typeface="Arial" pitchFamily="34" charset="0"/>
              <a:buChar char="•"/>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Actually an amendment of Regulation No. 1013/2006 is in progress to increase the requirements for delivery of used electrical devices outside the EU,</a:t>
            </a:r>
          </a:p>
          <a:p>
            <a:pPr marL="177800" indent="-177800" eaLnBrk="0" hangingPunct="0">
              <a:defRPr/>
            </a:pPr>
            <a:endParaRPr lang="en-US" sz="1600" dirty="0">
              <a:ea typeface="ATRotis Sans Serif 55"/>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8</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1268"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hteck 5"/>
          <p:cNvSpPr/>
          <p:nvPr/>
        </p:nvSpPr>
        <p:spPr>
          <a:xfrm>
            <a:off x="755650" y="1268413"/>
            <a:ext cx="7686675" cy="4339650"/>
          </a:xfrm>
          <a:prstGeom prst="rect">
            <a:avLst/>
          </a:prstGeom>
        </p:spPr>
        <p:txBody>
          <a:bodyPr>
            <a:spAutoFit/>
          </a:bodyPr>
          <a:lstStyle/>
          <a:p>
            <a:pPr marL="457200" indent="-457200" eaLnBrk="0" hangingPunct="0">
              <a:defRPr/>
            </a:pPr>
            <a:r>
              <a:rPr lang="en-US" altLang="en-US" sz="2000" b="1" dirty="0" smtClean="0">
                <a:ea typeface="AT Rotis Sans Serif 65"/>
                <a:cs typeface="AT Rotis Sans Serif 65"/>
              </a:rPr>
              <a:t>2.2  </a:t>
            </a:r>
            <a:r>
              <a:rPr lang="en-US" altLang="en-US" sz="2000" b="1" dirty="0">
                <a:ea typeface="AT Rotis Sans Serif 65"/>
                <a:cs typeface="AT Rotis Sans Serif 65"/>
              </a:rPr>
              <a:t>Situation in Africa – Using example Ghana</a:t>
            </a:r>
          </a:p>
          <a:p>
            <a:pPr marL="457200" indent="-457200" eaLnBrk="0" hangingPunct="0">
              <a:defRPr/>
            </a:pPr>
            <a:endParaRPr lang="en-US" altLang="en-US" sz="1400" b="1" dirty="0">
              <a:ea typeface="AT Rotis Sans Serif 65"/>
              <a:cs typeface="AT Rotis Sans Serif 65"/>
            </a:endParaRPr>
          </a:p>
          <a:p>
            <a:pPr marL="177800" indent="-177800" eaLnBrk="0" hangingPunct="0">
              <a:buFont typeface="Arial" pitchFamily="34" charset="0"/>
              <a:buChar char="•"/>
              <a:defRPr/>
            </a:pPr>
            <a:r>
              <a:rPr lang="en-US" sz="1600" dirty="0">
                <a:ea typeface="ATRotis Sans Serif 55"/>
              </a:rPr>
              <a:t>Export of  155.000 tons of used electronic products/scrap from Germany to Africa or Asia,</a:t>
            </a:r>
          </a:p>
          <a:p>
            <a:pPr marL="177800" indent="-177800" eaLnBrk="0" hangingPunct="0">
              <a:buFont typeface="Arial" pitchFamily="34" charset="0"/>
              <a:buChar char="•"/>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Ghana is a hot spot,</a:t>
            </a:r>
          </a:p>
          <a:p>
            <a:pPr marL="177800" indent="-177800" eaLnBrk="0" hangingPunct="0">
              <a:buFont typeface="Arial" pitchFamily="34" charset="0"/>
              <a:buChar char="•"/>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Extensive </a:t>
            </a:r>
            <a:r>
              <a:rPr lang="en-US" sz="1600" dirty="0" err="1">
                <a:ea typeface="ATRotis Sans Serif 55"/>
              </a:rPr>
              <a:t>realisation</a:t>
            </a:r>
            <a:r>
              <a:rPr lang="en-US" sz="1600" dirty="0">
                <a:ea typeface="ATRotis Sans Serif 55"/>
              </a:rPr>
              <a:t> of  EU-Regulation related to treatment of used electronic products/scrap would lead to serious economic damages in Ghana  - why?,</a:t>
            </a:r>
          </a:p>
          <a:p>
            <a:pPr marL="177800" indent="-177800" eaLnBrk="0" hangingPunct="0">
              <a:defRPr/>
            </a:pPr>
            <a:endParaRPr lang="en-US" sz="1600" dirty="0">
              <a:ea typeface="ATRotis Sans Serif 55"/>
            </a:endParaRPr>
          </a:p>
          <a:p>
            <a:pPr marL="177800" indent="-177800" eaLnBrk="0" hangingPunct="0">
              <a:buFont typeface="Arial" pitchFamily="34" charset="0"/>
              <a:buChar char="•"/>
              <a:defRPr/>
            </a:pPr>
            <a:r>
              <a:rPr lang="en-US" sz="1600" dirty="0">
                <a:ea typeface="ATRotis Sans Serif 55"/>
              </a:rPr>
              <a:t>in Ghana as well as in other Eastern African countries exist a very strange commercial practice: Selling of used electronic products happens </a:t>
            </a:r>
            <a:r>
              <a:rPr lang="en-US" sz="1600" b="1" u="sng" dirty="0">
                <a:ea typeface="ATRotis Sans Serif 55"/>
              </a:rPr>
              <a:t>without a functional check</a:t>
            </a:r>
            <a:r>
              <a:rPr lang="en-US" sz="1600" dirty="0">
                <a:ea typeface="ATRotis Sans Serif 55"/>
              </a:rPr>
              <a:t> (sale as seen) at a very low price,</a:t>
            </a:r>
          </a:p>
          <a:p>
            <a:pPr marL="177800" indent="-177800" eaLnBrk="0" hangingPunct="0">
              <a:buFont typeface="Arial" pitchFamily="34" charset="0"/>
              <a:buChar char="•"/>
              <a:defRPr/>
            </a:pPr>
            <a:endParaRPr lang="de-DE" sz="1600" dirty="0">
              <a:ea typeface="ATRotis Sans Serif 55"/>
            </a:endParaRPr>
          </a:p>
          <a:p>
            <a:pPr marL="177800" indent="-177800" eaLnBrk="0" hangingPunct="0">
              <a:buFont typeface="Arial" pitchFamily="34" charset="0"/>
              <a:buChar char="•"/>
              <a:defRPr/>
            </a:pPr>
            <a:r>
              <a:rPr lang="en-US" altLang="en-US" sz="1600" dirty="0">
                <a:ea typeface="ATRotis Sans Serif 55"/>
              </a:rPr>
              <a:t>Importer is only bearing a small risk, has only to cover the costs of transportation and storage and realizes comfortable margin in spite of small price, </a:t>
            </a:r>
          </a:p>
          <a:p>
            <a:pPr marL="177800" indent="-177800" eaLnBrk="0" hangingPunct="0">
              <a:buFont typeface="Arial" pitchFamily="34" charset="0"/>
              <a:buChar char="•"/>
              <a:defRPr/>
            </a:pPr>
            <a:endParaRPr lang="en-US" sz="1400" dirty="0">
              <a:ea typeface="ATRotis Sans Serif 55"/>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3" name="Group 11"/>
          <p:cNvGraphicFramePr>
            <a:graphicFrameLocks noGrp="1"/>
          </p:cNvGraphicFramePr>
          <p:nvPr>
            <p:ph sz="half" idx="2"/>
          </p:nvPr>
        </p:nvGraphicFramePr>
        <p:xfrm>
          <a:off x="3492500" y="260350"/>
          <a:ext cx="5256213" cy="409575"/>
        </p:xfrm>
        <a:graphic>
          <a:graphicData uri="http://schemas.openxmlformats.org/drawingml/2006/table">
            <a:tbl>
              <a:tblPr/>
              <a:tblGrid>
                <a:gridCol w="5256213"/>
              </a:tblGrid>
              <a:tr h="409575">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1200" b="1" dirty="0" smtClean="0">
                          <a:solidFill>
                            <a:schemeClr val="tx1"/>
                          </a:solidFill>
                          <a:latin typeface="AT Rotis Sans Serif 65"/>
                          <a:cs typeface="Arial" pitchFamily="34" charset="0"/>
                        </a:rPr>
                        <a:t>Waste streams and waste management cycles</a:t>
                      </a:r>
                      <a:r>
                        <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rPr>
                        <a:t>| Sofia, 01.10.2013 | Page </a:t>
                      </a:r>
                      <a:fld id="{B489576B-809E-4EEA-8A8C-52EB80438FD8}" type="slidenum">
                        <a:rPr kumimoji="0" lang="fr-FR" sz="1200" b="1" i="0" u="none" strike="noStrike" cap="none" normalizeH="0" baseline="0" smtClean="0">
                          <a:ln>
                            <a:noFill/>
                          </a:ln>
                          <a:solidFill>
                            <a:schemeClr val="tx1"/>
                          </a:solidFill>
                          <a:effectLst/>
                          <a:latin typeface="Arial" charset="0"/>
                          <a:ea typeface="Arial Unicode MS" pitchFamily="34" charset="-128"/>
                          <a:cs typeface="Arial Unicode MS" pitchFamily="34" charset="-128"/>
                        </a:rPr>
                        <a:pPr marL="0" marR="0" lvl="0" indent="0" algn="r" defTabSz="914400" rtl="0" eaLnBrk="0" fontAlgn="base" latinLnBrk="0" hangingPunct="0">
                          <a:lnSpc>
                            <a:spcPct val="100000"/>
                          </a:lnSpc>
                          <a:spcBef>
                            <a:spcPct val="0"/>
                          </a:spcBef>
                          <a:spcAft>
                            <a:spcPct val="0"/>
                          </a:spcAft>
                          <a:buClrTx/>
                          <a:buSzTx/>
                          <a:buFontTx/>
                          <a:buNone/>
                          <a:tabLst/>
                        </a:pPr>
                        <a:t>9</a:t>
                      </a:fld>
                      <a:endParaRPr kumimoji="0" lang="fr-FR" sz="1200" b="1" i="0" u="none" strike="noStrike" cap="none" normalizeH="0" baseline="0" dirty="0" smtClean="0">
                        <a:ln>
                          <a:noFill/>
                        </a:ln>
                        <a:solidFill>
                          <a:schemeClr val="tx1"/>
                        </a:solidFill>
                        <a:effectLst/>
                        <a:latin typeface="Arial" charset="0"/>
                        <a:ea typeface="Arial Unicode MS" pitchFamily="34" charset="-128"/>
                        <a:cs typeface="Arial Unicode MS" pitchFamily="34" charset="-128"/>
                      </a:endParaRPr>
                    </a:p>
                  </a:txBody>
                  <a:tcPr marL="0" marR="0" marT="0" marB="0" anchor="ctr" horzOverflow="overflow">
                    <a:lnL cap="flat">
                      <a:noFill/>
                    </a:lnL>
                    <a:lnR cap="flat">
                      <a:noFill/>
                    </a:lnR>
                    <a:lnT cap="flat">
                      <a:noFill/>
                    </a:lnT>
                    <a:lnB cap="flat">
                      <a:noFill/>
                    </a:lnB>
                    <a:lnTlToBr>
                      <a:noFill/>
                    </a:lnTlToBr>
                    <a:lnBlToTr>
                      <a:noFill/>
                    </a:lnBlToTr>
                    <a:noFill/>
                  </a:tcPr>
                </a:tc>
              </a:tr>
            </a:tbl>
          </a:graphicData>
        </a:graphic>
      </p:graphicFrame>
      <p:pic>
        <p:nvPicPr>
          <p:cNvPr id="12292" name="Picture 18" descr="Logo-NE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5786438"/>
            <a:ext cx="96202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4" descr="bicc_new_logo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857625" y="5715000"/>
            <a:ext cx="896938"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2" descr="\\VIOLINA\My Documents\Velichka\Ани\BEBB\BEBB_logos\BEBB logo.jpg"/>
          <p:cNvPicPr>
            <a:picLocks noChangeAspect="1" noChangeArrowheads="1"/>
          </p:cNvPicPr>
          <p:nvPr/>
        </p:nvPicPr>
        <p:blipFill>
          <a:blip r:embed="rId5">
            <a:extLst>
              <a:ext uri="{28A0092B-C50C-407E-A947-70E740481C1C}">
                <a14:useLocalDpi xmlns:a14="http://schemas.microsoft.com/office/drawing/2010/main" xmlns="" val="0"/>
              </a:ext>
            </a:extLst>
          </a:blip>
          <a:srcRect l="2974" r="4495"/>
          <a:stretch>
            <a:fillRect/>
          </a:stretch>
        </p:blipFill>
        <p:spPr bwMode="auto">
          <a:xfrm>
            <a:off x="7215188" y="5643563"/>
            <a:ext cx="1160462" cy="100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Grafik 8" descr="Elektro-Straßenverkauf Ghana.JPG"/>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1089025" y="1279525"/>
            <a:ext cx="5715000" cy="428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Textfeld 1"/>
          <p:cNvSpPr txBox="1">
            <a:spLocks noChangeArrowheads="1"/>
          </p:cNvSpPr>
          <p:nvPr/>
        </p:nvSpPr>
        <p:spPr bwMode="auto">
          <a:xfrm>
            <a:off x="6948488" y="1304925"/>
            <a:ext cx="1781175"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folHlink"/>
              </a:buClr>
              <a:buChar char="•"/>
              <a:defRPr sz="3200">
                <a:solidFill>
                  <a:schemeClr val="tx1"/>
                </a:solidFill>
                <a:latin typeface="Arial" pitchFamily="34" charset="0"/>
                <a:ea typeface="Arial Unicode MS" pitchFamily="34" charset="-128"/>
                <a:cs typeface="Arial Unicode MS" pitchFamily="34" charset="-128"/>
              </a:defRPr>
            </a:lvl1pPr>
            <a:lvl2pPr marL="742950" indent="-285750" eaLnBrk="0" hangingPunct="0">
              <a:spcBef>
                <a:spcPct val="20000"/>
              </a:spcBef>
              <a:buClr>
                <a:srgbClr val="6B6B6B"/>
              </a:buClr>
              <a:buFont typeface="Wingdings" pitchFamily="2" charset="2"/>
              <a:buChar char="§"/>
              <a:defRPr sz="2800">
                <a:solidFill>
                  <a:schemeClr val="tx1"/>
                </a:solidFill>
                <a:latin typeface="Arial" pitchFamily="34" charset="0"/>
                <a:ea typeface="Arial Unicode MS" pitchFamily="34" charset="-128"/>
                <a:cs typeface="Arial Unicode MS" pitchFamily="34" charset="-128"/>
              </a:defRPr>
            </a:lvl2pPr>
            <a:lvl3pPr marL="1143000" indent="-228600" eaLnBrk="0" hangingPunct="0">
              <a:spcBef>
                <a:spcPct val="20000"/>
              </a:spcBef>
              <a:buClr>
                <a:schemeClr val="folHlink"/>
              </a:buClr>
              <a:buChar char="•"/>
              <a:defRPr sz="2400">
                <a:solidFill>
                  <a:schemeClr val="tx1"/>
                </a:solidFill>
                <a:latin typeface="Arial" pitchFamily="34" charset="0"/>
                <a:ea typeface="Arial Unicode MS" pitchFamily="34" charset="-128"/>
                <a:cs typeface="Arial Unicode MS" pitchFamily="34" charset="-128"/>
              </a:defRPr>
            </a:lvl3pPr>
            <a:lvl4pPr marL="1600200" indent="-228600" eaLnBrk="0" hangingPunct="0">
              <a:spcBef>
                <a:spcPct val="20000"/>
              </a:spcBef>
              <a:buClr>
                <a:srgbClr val="6B6B6B"/>
              </a:buClr>
              <a:buFont typeface="Wingdings" pitchFamily="2" charset="2"/>
              <a:buChar char="§"/>
              <a:defRPr sz="2000">
                <a:solidFill>
                  <a:schemeClr val="tx1"/>
                </a:solidFill>
                <a:latin typeface="Arial" pitchFamily="34" charset="0"/>
                <a:ea typeface="Arial Unicode MS" pitchFamily="34" charset="-128"/>
                <a:cs typeface="Arial Unicode MS" pitchFamily="34" charset="-128"/>
              </a:defRPr>
            </a:lvl4pPr>
            <a:lvl5pPr marL="2057400" indent="-228600" eaLnBrk="0" hangingPunct="0">
              <a:spcBef>
                <a:spcPct val="20000"/>
              </a:spcBef>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5pPr>
            <a:lvl6pPr marL="25146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6pPr>
            <a:lvl7pPr marL="29718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7pPr>
            <a:lvl8pPr marL="34290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8pPr>
            <a:lvl9pPr marL="3886200" indent="-228600" eaLnBrk="0" fontAlgn="base" hangingPunct="0">
              <a:spcBef>
                <a:spcPct val="20000"/>
              </a:spcBef>
              <a:spcAft>
                <a:spcPct val="0"/>
              </a:spcAft>
              <a:buClr>
                <a:schemeClr val="folHlink"/>
              </a:buClr>
              <a:buFont typeface="Times" pitchFamily="18" charset="0"/>
              <a:buChar char="•"/>
              <a:defRPr sz="2000">
                <a:solidFill>
                  <a:schemeClr val="tx1"/>
                </a:solidFill>
                <a:latin typeface="Arial" pitchFamily="34" charset="0"/>
                <a:ea typeface="Arial Unicode MS" pitchFamily="34" charset="-128"/>
                <a:cs typeface="Arial Unicode MS" pitchFamily="34" charset="-128"/>
              </a:defRPr>
            </a:lvl9pPr>
          </a:lstStyle>
          <a:p>
            <a:pPr eaLnBrk="1" hangingPunct="1">
              <a:spcBef>
                <a:spcPct val="0"/>
              </a:spcBef>
              <a:buClrTx/>
              <a:buFontTx/>
              <a:buNone/>
            </a:pPr>
            <a:r>
              <a:rPr lang="de-DE" altLang="en-US" sz="1600"/>
              <a:t>Street sale </a:t>
            </a:r>
          </a:p>
          <a:p>
            <a:pPr eaLnBrk="1" hangingPunct="1">
              <a:spcBef>
                <a:spcPct val="0"/>
              </a:spcBef>
              <a:buClrTx/>
              <a:buFontTx/>
              <a:buNone/>
            </a:pPr>
            <a:r>
              <a:rPr lang="de-DE" altLang="en-US" sz="1600"/>
              <a:t>in Accra,</a:t>
            </a:r>
          </a:p>
          <a:p>
            <a:pPr eaLnBrk="1" hangingPunct="1">
              <a:spcBef>
                <a:spcPct val="0"/>
              </a:spcBef>
              <a:buClrTx/>
              <a:buFontTx/>
              <a:buNone/>
            </a:pPr>
            <a:r>
              <a:rPr lang="de-DE" altLang="en-US" sz="1600"/>
              <a:t>Capital of Ghana</a:t>
            </a:r>
            <a:endParaRPr lang="en-US" altLang="en-US" sz="16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smtClean="0">
            <a:ln>
              <a:noFill/>
            </a:ln>
            <a:solidFill>
              <a:schemeClr val="tx1"/>
            </a:solidFill>
            <a:effectLst/>
            <a:latin typeface="Arial" charset="0"/>
            <a:ea typeface="Arial Unicode MS" pitchFamily="34" charset="-128"/>
            <a:cs typeface="Arial Unicode MS" pitchFamily="34" charset="-128"/>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3027</Words>
  <Application>Microsoft Office PowerPoint</Application>
  <PresentationFormat>On-screen Show (4:3)</PresentationFormat>
  <Paragraphs>468</Paragraphs>
  <Slides>57</Slides>
  <Notes>56</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57</vt:i4>
      </vt:variant>
    </vt:vector>
  </HeadingPairs>
  <TitlesOfParts>
    <vt:vector size="63" baseType="lpstr">
      <vt:lpstr>Nouvelle présentation</vt:lpstr>
      <vt:lpstr>Custom Design</vt:lpstr>
      <vt:lpstr>1_Custom Design</vt:lpstr>
      <vt:lpstr>Diagramm</vt:lpstr>
      <vt:lpstr>Visio</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vector>
  </TitlesOfParts>
  <Company>Tipik</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Benoit Goossens</dc:creator>
  <cp:lastModifiedBy>User</cp:lastModifiedBy>
  <cp:revision>266</cp:revision>
  <cp:lastPrinted>2008-06-02T19:37:29Z</cp:lastPrinted>
  <dcterms:created xsi:type="dcterms:W3CDTF">2008-05-28T14:43:30Z</dcterms:created>
  <dcterms:modified xsi:type="dcterms:W3CDTF">2014-01-16T11:39:40Z</dcterms:modified>
</cp:coreProperties>
</file>